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4"/>
  </p:notesMasterIdLst>
  <p:sldIdLst>
    <p:sldId id="256" r:id="rId3"/>
    <p:sldId id="298" r:id="rId4"/>
    <p:sldId id="299" r:id="rId5"/>
    <p:sldId id="300" r:id="rId6"/>
    <p:sldId id="301" r:id="rId7"/>
    <p:sldId id="302" r:id="rId8"/>
    <p:sldId id="305" r:id="rId9"/>
    <p:sldId id="306" r:id="rId10"/>
    <p:sldId id="307" r:id="rId11"/>
    <p:sldId id="308" r:id="rId12"/>
    <p:sldId id="30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CA57"/>
    <a:srgbClr val="D41AC7"/>
    <a:srgbClr val="CD2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74613" autoAdjust="0"/>
  </p:normalViewPr>
  <p:slideViewPr>
    <p:cSldViewPr showGuides="1">
      <p:cViewPr varScale="1">
        <p:scale>
          <a:sx n="84" d="100"/>
          <a:sy n="84" d="100"/>
        </p:scale>
        <p:origin x="166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7AF71-3194-4237-A305-7D1955EDEB0C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8054-7F9B-4ACB-B971-667A2E27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35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388803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084717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60136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54295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393030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390312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659812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940840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416999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122322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17809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36096" y="3132885"/>
            <a:ext cx="3326904" cy="37594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endParaRPr lang="sl-SI" sz="1400" dirty="0" smtClean="0">
              <a:solidFill>
                <a:schemeClr val="accent2"/>
              </a:solidFill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21140" y="3046576"/>
            <a:ext cx="3340359" cy="37209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200" dirty="0" smtClean="0">
                <a:solidFill>
                  <a:srgbClr val="00B050"/>
                </a:solidFill>
                <a:latin typeface="Gill Sans MT" pitchFamily="34" charset="0"/>
              </a:rPr>
              <a:t>Zobna higiena je zelo pomembna za zdravje naših zob, zato je pomembno, da se je priučimo že v otroštvu. Pričujoča slikanica spodbuja otroke k vestnemu čiščenju zob, uči pa jih tudi zmernosti pri uživanju sladkarij.</a:t>
            </a:r>
            <a:endParaRPr lang="sl-SI" sz="1200" dirty="0">
              <a:solidFill>
                <a:srgbClr val="00B050"/>
              </a:solidFill>
              <a:latin typeface="Gill Sans M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543" y="3048000"/>
            <a:ext cx="2667000" cy="381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2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</a:rPr>
              <a:t>podbesedilo</a:t>
            </a:r>
          </a:p>
          <a:p>
            <a:endParaRPr lang="sl-SI" sz="24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786" y="2075026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dirty="0" err="1" smtClean="0">
                <a:solidFill>
                  <a:srgbClr val="FF0000"/>
                </a:solidFill>
                <a:latin typeface="Gill Sans MT" pitchFamily="34" charset="0"/>
              </a:rPr>
              <a:t>Zobobolka</a:t>
            </a:r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 in Karies tekmujeta</a:t>
            </a:r>
            <a:endParaRPr lang="sl-SI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1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609600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3194499" y="2135024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O KNJIGI</a:t>
            </a:r>
            <a:endParaRPr lang="sl-SI" sz="22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036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2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6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IZ KNJIGE</a:t>
            </a:r>
            <a:endParaRPr lang="sl-SI" sz="2200" dirty="0">
              <a:solidFill>
                <a:schemeClr val="accent6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3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55550"/>
            <a:ext cx="8382000" cy="140598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4" y="587812"/>
            <a:ext cx="1555168" cy="140970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93" y="555550"/>
            <a:ext cx="1650740" cy="140598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167" y="632007"/>
            <a:ext cx="1488161" cy="1327192"/>
          </a:xfrm>
          <a:prstGeom prst="rect">
            <a:avLst/>
          </a:prstGeom>
        </p:spPr>
      </p:pic>
      <p:sp>
        <p:nvSpPr>
          <p:cNvPr id="21" name="Rectangle 13"/>
          <p:cNvSpPr/>
          <p:nvPr/>
        </p:nvSpPr>
        <p:spPr>
          <a:xfrm>
            <a:off x="5436096" y="3133725"/>
            <a:ext cx="3326904" cy="37594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Zobni bakteriji </a:t>
            </a:r>
            <a:r>
              <a:rPr lang="sl-SI" sz="1400" dirty="0" err="1" smtClean="0">
                <a:solidFill>
                  <a:schemeClr val="accent2"/>
                </a:solidFill>
                <a:latin typeface="Gill Sans MT" pitchFamily="34" charset="0"/>
              </a:rPr>
              <a:t>Zobobolka</a:t>
            </a:r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 in Karies se odločita, da bosta tekmovali v tem, katera od njiju bo v zobeh izvrtala več lukenj. </a:t>
            </a:r>
            <a:r>
              <a:rPr lang="sl-SI" sz="1400" dirty="0" err="1" smtClean="0">
                <a:solidFill>
                  <a:schemeClr val="accent2"/>
                </a:solidFill>
                <a:latin typeface="Gill Sans MT" pitchFamily="34" charset="0"/>
              </a:rPr>
              <a:t>Zobobolki</a:t>
            </a:r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 gre pri tem odlično od rok, Karies pa se pri svojem delu spopada z velikimi težavami.</a:t>
            </a:r>
            <a:endParaRPr lang="sl-SI" sz="1400" dirty="0" smtClean="0">
              <a:solidFill>
                <a:schemeClr val="accent2"/>
              </a:solidFill>
              <a:latin typeface="Gill Sans MT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671" y="3161491"/>
            <a:ext cx="2495230" cy="30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96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36096" y="3132885"/>
            <a:ext cx="3326904" cy="37594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„Biti del ekipe.“ Tri besede, ki spremenijo življenje. Dajo življenju tisto, kar ljudje nenehno iščemo. Biti del skupine. Biti vključen. Pripadati.</a:t>
            </a: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Biti del tistega, v kar „na polno“ verjameš, je tisto, kar te žene „na polno“. Ko si zraven, čutiš drugače. Okrepiš upanje. Porazdeliš žalost.</a:t>
            </a:r>
            <a:endParaRPr lang="sl-SI" sz="1400" dirty="0" smtClean="0">
              <a:solidFill>
                <a:schemeClr val="accent2"/>
              </a:solidFill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21140" y="3137010"/>
            <a:ext cx="3340359" cy="37209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 smtClean="0">
                <a:solidFill>
                  <a:srgbClr val="00B050"/>
                </a:solidFill>
                <a:latin typeface="Gill Sans MT" pitchFamily="34" charset="0"/>
              </a:rPr>
              <a:t>Mladinski roman je v prvi vrsti zgodba o športni izbiri glavnega junaka Tineta. Ker pa je hokej ekipni šport, je to tudi zgodba o tem, kako iz skupine navdušenih hokejistov zrase prava ekipa. Pustolovščina je posuta z mnogimi preprekami, a dobra ekipa zmore skupaj premagati vse.</a:t>
            </a:r>
          </a:p>
          <a:p>
            <a:r>
              <a:rPr lang="sl-SI" sz="1400" dirty="0" smtClean="0">
                <a:solidFill>
                  <a:srgbClr val="00B050"/>
                </a:solidFill>
                <a:latin typeface="Gill Sans MT" pitchFamily="34" charset="0"/>
              </a:rPr>
              <a:t>Roman je berljiv, igriv in pritegne.</a:t>
            </a:r>
          </a:p>
          <a:p>
            <a:r>
              <a:rPr lang="sl-SI" sz="1200" dirty="0" smtClean="0">
                <a:solidFill>
                  <a:srgbClr val="00B050"/>
                </a:solidFill>
                <a:latin typeface="Gill Sans MT" pitchFamily="34" charset="0"/>
              </a:rPr>
              <a:t> </a:t>
            </a:r>
            <a:endParaRPr lang="sl-SI" sz="1200" dirty="0">
              <a:solidFill>
                <a:srgbClr val="00B050"/>
              </a:solidFill>
              <a:latin typeface="Gill Sans M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543" y="3059430"/>
            <a:ext cx="2667000" cy="381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2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</a:rPr>
              <a:t>podbesedilo</a:t>
            </a:r>
          </a:p>
          <a:p>
            <a:endParaRPr lang="sl-SI" sz="24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543" y="2066165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Prava hokejska banda</a:t>
            </a:r>
            <a:endParaRPr lang="sl-SI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1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609600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3209293" y="2066165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O KNJIGI</a:t>
            </a:r>
            <a:endParaRPr lang="sl-SI" sz="22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0628" y="1959199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2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36167" y="2077358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IZ KNJIGE</a:t>
            </a:r>
            <a:endParaRPr lang="sl-SI" sz="2200" dirty="0">
              <a:solidFill>
                <a:schemeClr val="accent6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3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55550"/>
            <a:ext cx="8382000" cy="140598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4" y="587812"/>
            <a:ext cx="1555168" cy="140970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93" y="555550"/>
            <a:ext cx="1650740" cy="140598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167" y="632007"/>
            <a:ext cx="1488161" cy="132719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543" y="3125580"/>
            <a:ext cx="266700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04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36096" y="3132885"/>
            <a:ext cx="3326904" cy="37594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endParaRPr lang="sl-SI" sz="1400" dirty="0">
              <a:solidFill>
                <a:schemeClr val="accent2"/>
              </a:solidFill>
              <a:latin typeface="Gill Sans MT" pitchFamily="34" charset="0"/>
            </a:endParaRP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„Glejte tisto požeto ječmenovo njivo!</a:t>
            </a: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Tam je zdaj posušeno strnišče.</a:t>
            </a: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To vidite, sem jaz.</a:t>
            </a: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Strnišče. Požeta njiva.“</a:t>
            </a:r>
            <a:endParaRPr lang="sl-SI" sz="1400" dirty="0" smtClean="0">
              <a:solidFill>
                <a:schemeClr val="accent2"/>
              </a:solidFill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3640" y="3148440"/>
            <a:ext cx="3340359" cy="37209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 smtClean="0">
                <a:solidFill>
                  <a:srgbClr val="00B050"/>
                </a:solidFill>
                <a:latin typeface="Gill Sans MT" pitchFamily="34" charset="0"/>
              </a:rPr>
              <a:t>Knjiga prinaša devet kratkih zgodb, za katere avtor pravi, da jih je že dolgo nosil v sebi. Lepe, nekatere pretresljive, celo tragične zgodbe o otrocih v raznih vojnah in o njihovem trpljenju.  Kljub zahtevni tematiki, ki bralca spravi do solz, knjiga ni črna ali pesimistična, ampak ostaja človeška, navsezadnje govori o rojstvu, božiču, toplem zatočišču družine, pomenu matere, očeta …</a:t>
            </a:r>
          </a:p>
          <a:p>
            <a:r>
              <a:rPr lang="sl-SI" sz="1200" dirty="0" smtClean="0">
                <a:solidFill>
                  <a:srgbClr val="00B050"/>
                </a:solidFill>
                <a:latin typeface="Gill Sans MT" pitchFamily="34" charset="0"/>
              </a:rPr>
              <a:t> </a:t>
            </a:r>
            <a:endParaRPr lang="sl-SI" sz="1200" dirty="0">
              <a:solidFill>
                <a:srgbClr val="00B050"/>
              </a:solidFill>
              <a:latin typeface="Gill Sans M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543" y="3059430"/>
            <a:ext cx="2667000" cy="381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2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</a:rPr>
              <a:t>podbesedilo</a:t>
            </a:r>
          </a:p>
          <a:p>
            <a:endParaRPr lang="sl-SI" sz="24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543" y="2066165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Strnišča  :</a:t>
            </a:r>
          </a:p>
          <a:p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Zgodbe o otrocih in vojni</a:t>
            </a:r>
            <a:endParaRPr lang="sl-SI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1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609600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3209293" y="2066165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O KNJIGI</a:t>
            </a:r>
            <a:endParaRPr lang="sl-SI" sz="22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0628" y="1959199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2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36167" y="2077358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IZ KNJIGE</a:t>
            </a:r>
            <a:endParaRPr lang="sl-SI" sz="2200" dirty="0">
              <a:solidFill>
                <a:schemeClr val="accent6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3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55550"/>
            <a:ext cx="8382000" cy="140598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4" y="587812"/>
            <a:ext cx="1555168" cy="140970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93" y="555550"/>
            <a:ext cx="1650740" cy="140598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167" y="632007"/>
            <a:ext cx="1488161" cy="13271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52" y="3057187"/>
            <a:ext cx="2418181" cy="36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27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36096" y="3132885"/>
            <a:ext cx="3326904" cy="37594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Volk se je odpravil na dopust in zajček je zato neizmerno vesel. Tako vesel, da priredi gostijo za gozdne živali, ki jim volkova družba ni pretirano pri srcu.  A gostija preseže vse meje in domine v prehranjevalni verigi se začno neustavljivo podirati …</a:t>
            </a:r>
            <a:endParaRPr lang="sl-SI" sz="1400" dirty="0" smtClean="0">
              <a:solidFill>
                <a:schemeClr val="accent2"/>
              </a:solidFill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21140" y="3046576"/>
            <a:ext cx="3340359" cy="37209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pPr algn="just"/>
            <a:r>
              <a:rPr lang="sl-SI" sz="14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  <a:t>Zgodba bralca seznani s pomenom velikih zveri v prehranjevalni verigi in posledicami, do katerih lahko pride, če se podre ravnovesje v naravi. Otroci bodo na njim prijazen način spoznali, da ima v naravi vsaka stvar svoje mesto in namen</a:t>
            </a:r>
            <a:r>
              <a:rPr lang="sl-SI" sz="12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.</a:t>
            </a:r>
            <a:endParaRPr lang="sl-SI" sz="12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  <a:p>
            <a:pPr algn="just"/>
            <a:endParaRPr lang="sl-SI" sz="12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543" y="3048000"/>
            <a:ext cx="2667000" cy="381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2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</a:rPr>
              <a:t>podbesedilo</a:t>
            </a:r>
          </a:p>
          <a:p>
            <a:endParaRPr lang="sl-SI" sz="24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Ko </a:t>
            </a:r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gre volk na dopust</a:t>
            </a:r>
            <a:endParaRPr lang="sl-SI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1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609600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3194499" y="2135024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O KNJIGI</a:t>
            </a:r>
            <a:endParaRPr lang="sl-SI" sz="22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036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2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6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IZ KNJIGE</a:t>
            </a:r>
            <a:endParaRPr lang="sl-SI" sz="2200" dirty="0">
              <a:solidFill>
                <a:schemeClr val="accent6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3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55550"/>
            <a:ext cx="8382000" cy="140598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4" y="587812"/>
            <a:ext cx="1555168" cy="140970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93" y="555550"/>
            <a:ext cx="1650740" cy="140598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167" y="632007"/>
            <a:ext cx="1488161" cy="132719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062" y="3184087"/>
            <a:ext cx="2542875" cy="304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27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036166" y="3132885"/>
            <a:ext cx="2726833" cy="37594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Zajček </a:t>
            </a:r>
            <a:r>
              <a:rPr lang="sl-SI" sz="1400" dirty="0" err="1" smtClean="0">
                <a:solidFill>
                  <a:schemeClr val="accent2"/>
                </a:solidFill>
                <a:latin typeface="Gill Sans MT" pitchFamily="34" charset="0"/>
              </a:rPr>
              <a:t>Uhec</a:t>
            </a:r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 se znajde v veliki stiski.  A če o njej spregovori, mu bo lisica </a:t>
            </a:r>
            <a:r>
              <a:rPr lang="sl-SI" sz="1400" dirty="0" err="1" smtClean="0">
                <a:solidFill>
                  <a:schemeClr val="accent2"/>
                </a:solidFill>
                <a:latin typeface="Gill Sans MT" pitchFamily="34" charset="0"/>
              </a:rPr>
              <a:t>Šuna</a:t>
            </a:r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, ki ga ustrahuje in izsiljuje, polomila vse štiri tačke. Toda ko ga zalotijo pri kraji korenja, mu ne preostane drugega, kot da končno spregovori.</a:t>
            </a:r>
            <a:endParaRPr lang="sl-SI" sz="1400" dirty="0" smtClean="0">
              <a:solidFill>
                <a:schemeClr val="accent2"/>
              </a:solidFill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47696" y="3717032"/>
            <a:ext cx="4048607" cy="38650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endParaRPr lang="sl-SI" sz="1200" dirty="0">
              <a:solidFill>
                <a:srgbClr val="00B050"/>
              </a:solidFill>
              <a:latin typeface="Gill Sans M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3109674"/>
            <a:ext cx="2667000" cy="381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endParaRPr lang="sl-SI" sz="22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Kako se je </a:t>
            </a:r>
            <a:r>
              <a:rPr lang="sl-SI" dirty="0" err="1" smtClean="0">
                <a:solidFill>
                  <a:srgbClr val="FF0000"/>
                </a:solidFill>
                <a:latin typeface="Gill Sans MT" pitchFamily="34" charset="0"/>
              </a:rPr>
              <a:t>Uhec</a:t>
            </a:r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 rešil ustrahovanja</a:t>
            </a:r>
            <a:endParaRPr lang="sl-SI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1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609600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3194499" y="2135024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O KNJIGI</a:t>
            </a:r>
            <a:endParaRPr lang="sl-SI" sz="22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036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2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6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IZ KNJIGE</a:t>
            </a:r>
            <a:endParaRPr lang="sl-SI" sz="2200" dirty="0">
              <a:solidFill>
                <a:schemeClr val="accent6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3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55550"/>
            <a:ext cx="8382000" cy="140598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4" y="587812"/>
            <a:ext cx="1555168" cy="140970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93" y="555550"/>
            <a:ext cx="1650740" cy="140598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167" y="632007"/>
            <a:ext cx="1488161" cy="1327192"/>
          </a:xfrm>
          <a:prstGeom prst="rect">
            <a:avLst/>
          </a:prstGeom>
        </p:spPr>
      </p:pic>
      <p:sp>
        <p:nvSpPr>
          <p:cNvPr id="21" name="Pravokotnik 20"/>
          <p:cNvSpPr/>
          <p:nvPr/>
        </p:nvSpPr>
        <p:spPr>
          <a:xfrm>
            <a:off x="3194498" y="3108250"/>
            <a:ext cx="26670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>
                <a:solidFill>
                  <a:srgbClr val="00B050"/>
                </a:solidFill>
              </a:rPr>
              <a:t>Zgodba bralca spodbuja, naj svoje težave nekomu zaupa in naj ne čaka, da se začnejo kopičiti. Spodbuja ga k razmišljanju, da za vsako težavo obstaja rešitev in da mu pri iskanju le-te lahko pomagajo tudi drugi.</a:t>
            </a:r>
            <a:endParaRPr lang="sl-SI" dirty="0">
              <a:solidFill>
                <a:srgbClr val="00B050"/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26" y="3220065"/>
            <a:ext cx="2778611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57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36096" y="3132885"/>
            <a:ext cx="3326904" cy="37594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Medved in druge živali natančno vedo, kako je videti gora. Toda vsakdo jo vidi drugače. Kako je to mogoče? Kdo ima prav?</a:t>
            </a:r>
          </a:p>
          <a:p>
            <a:endParaRPr lang="sl-SI" sz="1400" dirty="0" smtClean="0">
              <a:solidFill>
                <a:schemeClr val="accent2"/>
              </a:solidFill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21140" y="3046576"/>
            <a:ext cx="3340359" cy="37209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 smtClean="0">
                <a:solidFill>
                  <a:schemeClr val="accent1"/>
                </a:solidFill>
                <a:latin typeface="Gill Sans MT" pitchFamily="34" charset="0"/>
              </a:rPr>
              <a:t>Zgodba želi bralcu pokazati, da lahko isto stvar vsakdo vidi z drugačnimi očmi. Tudi ko so mnenja različna, se lahko v vsakem izmed nas skriva zrno resnice.  Zato zberimo pogum in prisluhnimo ostalim tudi takrat, ko se z njimi ne strinjamo.</a:t>
            </a:r>
            <a:endParaRPr lang="sl-SI" sz="1400" dirty="0">
              <a:solidFill>
                <a:schemeClr val="accent1"/>
              </a:solidFill>
              <a:latin typeface="Gill Sans M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543" y="3048000"/>
            <a:ext cx="2667000" cy="381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2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</a:rPr>
              <a:t>podbesedilo</a:t>
            </a:r>
          </a:p>
          <a:p>
            <a:endParaRPr lang="sl-SI" sz="24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913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Gora</a:t>
            </a:r>
            <a:endParaRPr lang="sl-SI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1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609600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3194499" y="2135024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O KNJIGI</a:t>
            </a:r>
            <a:endParaRPr lang="sl-SI" sz="22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036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2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6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IZ KNJIGE</a:t>
            </a:r>
            <a:endParaRPr lang="sl-SI" sz="2200" dirty="0">
              <a:solidFill>
                <a:schemeClr val="accent6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3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55550"/>
            <a:ext cx="8382000" cy="140598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4" y="587812"/>
            <a:ext cx="1555168" cy="140970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93" y="555550"/>
            <a:ext cx="1650740" cy="140598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167" y="632007"/>
            <a:ext cx="1488161" cy="13271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10" y="3140629"/>
            <a:ext cx="2700511" cy="3501008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499" y="4219350"/>
            <a:ext cx="3120283" cy="20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8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36096" y="3132885"/>
            <a:ext cx="3326904" cy="37594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>
                <a:solidFill>
                  <a:schemeClr val="accent2"/>
                </a:solidFill>
                <a:latin typeface="Gill Sans MT" pitchFamily="34" charset="0"/>
              </a:rPr>
              <a:t>Tokratni okvir zgodbe je šolska noč knjige, ki se je za nekatere otroke sprevrgla v napeto pustolovščino, ko so se nenadoma znašli v srhljivi temni kleti, globoko pod šolskimi učilnicami.</a:t>
            </a:r>
            <a:endParaRPr lang="sl-SI" sz="1400" dirty="0" smtClean="0">
              <a:solidFill>
                <a:schemeClr val="accent2"/>
              </a:solidFill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21140" y="3046576"/>
            <a:ext cx="3340359" cy="37209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 smtClean="0">
                <a:solidFill>
                  <a:srgbClr val="00B050"/>
                </a:solidFill>
                <a:latin typeface="Gill Sans MT" pitchFamily="34" charset="0"/>
              </a:rPr>
              <a:t>Kljub </a:t>
            </a:r>
            <a:r>
              <a:rPr lang="sl-SI" sz="1400" dirty="0">
                <a:solidFill>
                  <a:srgbClr val="00B050"/>
                </a:solidFill>
                <a:latin typeface="Gill Sans MT" pitchFamily="34" charset="0"/>
              </a:rPr>
              <a:t>domišljijski naravi magičnih živali, pa so v središče zgodb postavljene realne okoliščine in težave, s katerimi se prej ali slej sreča vsak otrok. Zajete so tako splošne teme, kot je ohranjanje okolja, kot tudi zelo osebne, na primer prikrivanje finančnih težav, težav s sluhom, …</a:t>
            </a:r>
          </a:p>
          <a:p>
            <a:endParaRPr lang="sl-SI" sz="1400" dirty="0">
              <a:solidFill>
                <a:srgbClr val="00B050"/>
              </a:solidFill>
              <a:latin typeface="Gill Sans MT" pitchFamily="34" charset="0"/>
            </a:endParaRPr>
          </a:p>
          <a:p>
            <a:r>
              <a:rPr lang="sl-SI" sz="1400" dirty="0">
                <a:solidFill>
                  <a:srgbClr val="00B050"/>
                </a:solidFill>
                <a:latin typeface="Gill Sans MT" pitchFamily="34" charset="0"/>
              </a:rPr>
              <a:t>Tokratni okvir zgodbe je šolska noč knjige, ki se je za nekatere otroke sprevrgla v napeto pustolovščino, ko so se nenadoma znašli v srhljivi temni kleti, globoko pod šolskimi učilnicami.</a:t>
            </a:r>
            <a:endParaRPr lang="sl-SI" sz="1400" dirty="0">
              <a:solidFill>
                <a:srgbClr val="00B050"/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Šola magičnih živali - Tema</a:t>
            </a:r>
            <a:endParaRPr lang="sl-SI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1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609600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3194499" y="2135024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O KNJIGI</a:t>
            </a:r>
            <a:endParaRPr lang="sl-SI" sz="22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036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2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6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IZ KNJIGE</a:t>
            </a:r>
            <a:endParaRPr lang="sl-SI" sz="2200" dirty="0">
              <a:solidFill>
                <a:schemeClr val="accent6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3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55550"/>
            <a:ext cx="8382000" cy="140598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4" y="587812"/>
            <a:ext cx="1555168" cy="140970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93" y="555550"/>
            <a:ext cx="1650740" cy="140598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167" y="632007"/>
            <a:ext cx="1488161" cy="13271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33" y="3130345"/>
            <a:ext cx="2257577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89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36096" y="3132885"/>
            <a:ext cx="3326904" cy="37594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>
                <a:solidFill>
                  <a:schemeClr val="accent2"/>
                </a:solidFill>
                <a:latin typeface="Gill Sans MT" pitchFamily="34" charset="0"/>
              </a:rPr>
              <a:t>V četrtem delu </a:t>
            </a:r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zbirke </a:t>
            </a:r>
            <a:r>
              <a:rPr lang="sl-SI" sz="1400" dirty="0">
                <a:solidFill>
                  <a:schemeClr val="accent2"/>
                </a:solidFill>
                <a:latin typeface="Gill Sans MT" pitchFamily="34" charset="0"/>
              </a:rPr>
              <a:t>se razred učiteljice Koruznik odpravi v šolo v naravi v mladinski dom Hiša Skalar sredi čudovite narave v objemu mogočnih gora.</a:t>
            </a:r>
            <a:endParaRPr lang="sl-SI" sz="1400" dirty="0" smtClean="0">
              <a:solidFill>
                <a:schemeClr val="accent2"/>
              </a:solidFill>
              <a:latin typeface="Gill Sans MT" pitchFamily="34" charset="0"/>
            </a:endParaRPr>
          </a:p>
          <a:p>
            <a:endParaRPr lang="sl-SI" sz="1400" dirty="0">
              <a:solidFill>
                <a:schemeClr val="accent2"/>
              </a:solidFill>
              <a:latin typeface="Gill Sans MT" pitchFamily="34" charset="0"/>
            </a:endParaRP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Spor </a:t>
            </a:r>
            <a:r>
              <a:rPr lang="sl-SI" sz="1400" dirty="0">
                <a:solidFill>
                  <a:schemeClr val="accent2"/>
                </a:solidFill>
                <a:latin typeface="Gill Sans MT" pitchFamily="34" charset="0"/>
              </a:rPr>
              <a:t>v razredu magičnih živali! Učiteljica gospa Koruznik Staša zasači pri resnično podlem početju. Bo zdaj letel iz šole? Namesto tega pa Staš dobi govorečo žival: </a:t>
            </a:r>
            <a:r>
              <a:rPr lang="sl-SI" sz="1400" dirty="0" err="1">
                <a:solidFill>
                  <a:schemeClr val="accent2"/>
                </a:solidFill>
                <a:latin typeface="Gill Sans MT" pitchFamily="34" charset="0"/>
              </a:rPr>
              <a:t>Rikija</a:t>
            </a:r>
            <a:r>
              <a:rPr lang="sl-SI" sz="1400" dirty="0">
                <a:solidFill>
                  <a:schemeClr val="accent2"/>
                </a:solidFill>
                <a:latin typeface="Gill Sans MT" pitchFamily="34" charset="0"/>
              </a:rPr>
              <a:t>, neotesanega krokodila s Floride s precej hudim ustnim zadahom. Je zdaj to nagrada ali kazen? In ali je res dobra zamisel, da v šolo v naravi vzameš krokodila?</a:t>
            </a:r>
            <a:endParaRPr lang="sl-SI" sz="1400" dirty="0" smtClean="0">
              <a:solidFill>
                <a:schemeClr val="accent2"/>
              </a:solidFill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02793" y="3046576"/>
            <a:ext cx="3340359" cy="37209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endParaRPr lang="sl-SI" sz="1400" dirty="0" smtClean="0">
              <a:solidFill>
                <a:srgbClr val="00B050"/>
              </a:solidFill>
              <a:latin typeface="Gill Sans MT" pitchFamily="34" charset="0"/>
            </a:endParaRPr>
          </a:p>
          <a:p>
            <a:r>
              <a:rPr lang="sl-SI" sz="1400" dirty="0">
                <a:solidFill>
                  <a:srgbClr val="00B050"/>
                </a:solidFill>
                <a:latin typeface="Gill Sans MT" pitchFamily="34" charset="0"/>
              </a:rPr>
              <a:t>Nove čarobne pustolovščine iz šole magičnih živali. </a:t>
            </a:r>
            <a:endParaRPr lang="sl-SI" sz="1400" dirty="0" smtClean="0">
              <a:solidFill>
                <a:srgbClr val="00B050"/>
              </a:solidFill>
              <a:latin typeface="Gill Sans MT" pitchFamily="34" charset="0"/>
            </a:endParaRPr>
          </a:p>
          <a:p>
            <a:endParaRPr lang="sl-SI" sz="1400" dirty="0">
              <a:solidFill>
                <a:srgbClr val="00B050"/>
              </a:solidFill>
              <a:latin typeface="Gill Sans MT" pitchFamily="34" charset="0"/>
            </a:endParaRPr>
          </a:p>
          <a:p>
            <a:r>
              <a:rPr lang="sl-SI" sz="1400" dirty="0" smtClean="0">
                <a:solidFill>
                  <a:srgbClr val="00B050"/>
                </a:solidFill>
                <a:latin typeface="Gill Sans MT" pitchFamily="34" charset="0"/>
              </a:rPr>
              <a:t>Nekateri </a:t>
            </a:r>
            <a:r>
              <a:rPr lang="sl-SI" sz="1400" dirty="0">
                <a:solidFill>
                  <a:srgbClr val="00B050"/>
                </a:solidFill>
                <a:latin typeface="Gill Sans MT" pitchFamily="34" charset="0"/>
              </a:rPr>
              <a:t>otroci že imajo čarobne živali, s katerimi so tesno povezani in se lahko samo oni pogovarjajo z njimi</a:t>
            </a:r>
            <a:r>
              <a:rPr lang="sl-SI" sz="1400" dirty="0" smtClean="0">
                <a:solidFill>
                  <a:srgbClr val="00B050"/>
                </a:solidFill>
                <a:latin typeface="Gill Sans MT" pitchFamily="34" charset="0"/>
              </a:rPr>
              <a:t>.  </a:t>
            </a:r>
            <a:r>
              <a:rPr lang="sl-SI" sz="1400" dirty="0">
                <a:solidFill>
                  <a:srgbClr val="00B050"/>
                </a:solidFill>
                <a:latin typeface="Gill Sans MT" pitchFamily="34" charset="0"/>
              </a:rPr>
              <a:t>Zdaj se vsi v razredu sprašujejo, kdo jo bo dobil tokrat?</a:t>
            </a:r>
            <a:endParaRPr lang="sl-SI" sz="1400" dirty="0">
              <a:solidFill>
                <a:srgbClr val="00B050"/>
              </a:solidFill>
              <a:latin typeface="Gill Sans M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543" y="3059430"/>
            <a:ext cx="2667000" cy="381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2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</a:rPr>
              <a:t>podbesedilo</a:t>
            </a:r>
          </a:p>
          <a:p>
            <a:endParaRPr lang="sl-SI" sz="24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Šola magičnih živali – Odhod!</a:t>
            </a:r>
            <a:endParaRPr lang="sl-SI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1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609600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3194499" y="2135024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O KNJIGI</a:t>
            </a:r>
            <a:endParaRPr lang="sl-SI" sz="22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036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2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6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IZ KNJIGE</a:t>
            </a:r>
            <a:endParaRPr lang="sl-SI" sz="2200" dirty="0">
              <a:solidFill>
                <a:schemeClr val="accent6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3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55550"/>
            <a:ext cx="8382000" cy="140598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4" y="587812"/>
            <a:ext cx="1555168" cy="140970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93" y="555550"/>
            <a:ext cx="1650740" cy="140598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167" y="632007"/>
            <a:ext cx="1488161" cy="132719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83" y="3131461"/>
            <a:ext cx="2578691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11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36096" y="3132885"/>
            <a:ext cx="3326904" cy="37594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„Ojoj,“ je vljudno pripomnil ježek. „Nič ni narobe, če si tu in tam čemeren. Kadar sem jaz slabe volje in se želim razvedriti, si nadenem kapo, grem na sprehod in razmišljam o vsem, za kar sem hvaležen …</a:t>
            </a: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Na primer o belih snežinkah in toplem svetlem soncu … Aja, pa se seveda o božiču!“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21140" y="3137010"/>
            <a:ext cx="3340359" cy="37209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>
                <a:solidFill>
                  <a:srgbClr val="00B0F0"/>
                </a:solidFill>
                <a:latin typeface="Gill Sans MT" pitchFamily="34" charset="0"/>
              </a:rPr>
              <a:t>Kadar je ježek slabe volje in čemeren, pomisli na stvari, za katere je hvaležen …</a:t>
            </a:r>
          </a:p>
          <a:p>
            <a:r>
              <a:rPr lang="sl-SI" sz="1400" dirty="0">
                <a:solidFill>
                  <a:srgbClr val="00B0F0"/>
                </a:solidFill>
                <a:latin typeface="Gill Sans MT" pitchFamily="34" charset="0"/>
              </a:rPr>
              <a:t>Na sonce, bleščeči sneg in čudovite prijatelje.</a:t>
            </a:r>
          </a:p>
          <a:p>
            <a:endParaRPr lang="sl-SI" sz="1400" dirty="0">
              <a:solidFill>
                <a:srgbClr val="00B0F0"/>
              </a:solidFill>
              <a:latin typeface="Gill Sans MT" pitchFamily="34" charset="0"/>
            </a:endParaRPr>
          </a:p>
          <a:p>
            <a:r>
              <a:rPr lang="sl-SI" sz="1400" dirty="0">
                <a:solidFill>
                  <a:srgbClr val="00B0F0"/>
                </a:solidFill>
                <a:latin typeface="Gill Sans MT" pitchFamily="34" charset="0"/>
              </a:rPr>
              <a:t>Ko lisica nikakor ne more pregnati slabe volje in jezna odide v zasnežen temačen gozd, ježek steče za njo. Kajti biti prijatelj, ko so časi težki, je najboljše na svetu.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4543" y="3059430"/>
            <a:ext cx="2667000" cy="381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2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</a:rPr>
              <a:t>podbesedilo</a:t>
            </a:r>
          </a:p>
          <a:p>
            <a:endParaRPr lang="sl-SI" sz="24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Nekega čemernega dne</a:t>
            </a:r>
            <a:endParaRPr lang="sl-SI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1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609600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3194499" y="2135024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O KNJIGI</a:t>
            </a:r>
            <a:endParaRPr lang="sl-SI" sz="22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036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2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6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IZ KNJIGE</a:t>
            </a:r>
            <a:endParaRPr lang="sl-SI" sz="2200" dirty="0">
              <a:solidFill>
                <a:schemeClr val="accent6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3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55550"/>
            <a:ext cx="8382000" cy="140598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4" y="587812"/>
            <a:ext cx="1555168" cy="140970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93" y="555550"/>
            <a:ext cx="1650740" cy="140598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167" y="632007"/>
            <a:ext cx="1488161" cy="132719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97" y="3208113"/>
            <a:ext cx="2785492" cy="27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0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36096" y="3132885"/>
            <a:ext cx="3326904" cy="37594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>
                <a:solidFill>
                  <a:schemeClr val="accent2"/>
                </a:solidFill>
                <a:latin typeface="Gill Sans MT" pitchFamily="34" charset="0"/>
              </a:rPr>
              <a:t>5. </a:t>
            </a:r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del zbirke prinaša </a:t>
            </a:r>
            <a:r>
              <a:rPr lang="sl-SI" sz="1400" dirty="0">
                <a:solidFill>
                  <a:schemeClr val="accent2"/>
                </a:solidFill>
                <a:latin typeface="Gill Sans MT" pitchFamily="34" charset="0"/>
              </a:rPr>
              <a:t>veliko več kot domišljijo, skrivnosti in čarovnijo. V pripravah na kviz je v ospredju poudarek na prijateljstvu, povezanosti, zanesljivosti in timskem delu. Zlasti timsko delo je močno poudarjeno in se o njem razpravlja, kar je še posebej pomembno pri pouku v šoli, pa tudi v poznejšem poklicnem in zasebnem življenju. Avtorica vedno znova preseneča s svojo sposobnostjo nevsiljivega vključevanja tako pomembnih tem v zgodbo, s katero mladim bralcem posreduje trajne vrednote.</a:t>
            </a:r>
            <a:endParaRPr lang="sl-SI" sz="1400" dirty="0" smtClean="0">
              <a:solidFill>
                <a:schemeClr val="accent2"/>
              </a:solidFill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21140" y="3137010"/>
            <a:ext cx="3340359" cy="37209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>
                <a:solidFill>
                  <a:srgbClr val="00B050"/>
                </a:solidFill>
                <a:latin typeface="Gill Sans MT" pitchFamily="34" charset="0"/>
              </a:rPr>
              <a:t>Razred gospe Koruznik nastopa v televizijski oddaji Hit ali mit. Tekmovanje se je začelo in vsi držijo pesti zanje. A očitno je s tem tekmovanjem nekaj hudo narobe … Bodo magične živali morda lahko razjasnile vso reč?</a:t>
            </a:r>
            <a:endParaRPr lang="sl-SI" sz="1400" dirty="0">
              <a:solidFill>
                <a:srgbClr val="00B050"/>
              </a:solidFill>
              <a:latin typeface="Gill Sans M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543" y="3059430"/>
            <a:ext cx="2667000" cy="381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2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</a:rPr>
              <a:t>podbesedilo</a:t>
            </a:r>
          </a:p>
          <a:p>
            <a:endParaRPr lang="sl-SI" sz="24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Šola magičnih živali Hit ali mit!</a:t>
            </a:r>
            <a:endParaRPr lang="sl-SI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1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609600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3194499" y="2135024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O KNJIGI</a:t>
            </a:r>
            <a:endParaRPr lang="sl-SI" sz="22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036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2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6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IZ KNJIGE</a:t>
            </a:r>
            <a:endParaRPr lang="sl-SI" sz="2200" dirty="0">
              <a:solidFill>
                <a:schemeClr val="accent6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3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55550"/>
            <a:ext cx="8382000" cy="140598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4" y="587812"/>
            <a:ext cx="1555168" cy="140970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93" y="555550"/>
            <a:ext cx="1650740" cy="140598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167" y="632007"/>
            <a:ext cx="1488161" cy="132719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779" y="3109674"/>
            <a:ext cx="2704233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7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36096" y="3132885"/>
            <a:ext cx="3326904" cy="37594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Tam, kjer sonce zgodaj vstane</a:t>
            </a: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in se radost v srcih vname;</a:t>
            </a: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tam, kjer iz gozda zadiši in</a:t>
            </a: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pesem ptic nas prebudi.</a:t>
            </a:r>
          </a:p>
          <a:p>
            <a:endParaRPr lang="sl-SI" sz="1400" dirty="0">
              <a:solidFill>
                <a:schemeClr val="accent2"/>
              </a:solidFill>
              <a:latin typeface="Gill Sans MT" pitchFamily="34" charset="0"/>
            </a:endParaRP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Tam, kjer so hribi in doline,</a:t>
            </a: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gore, jezera, reke in morje,</a:t>
            </a: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tam prelepa je dežela,</a:t>
            </a:r>
          </a:p>
          <a:p>
            <a:r>
              <a:rPr lang="sl-SI" sz="1400" dirty="0" smtClean="0">
                <a:solidFill>
                  <a:schemeClr val="accent2"/>
                </a:solidFill>
                <a:latin typeface="Gill Sans MT" pitchFamily="34" charset="0"/>
              </a:rPr>
              <a:t>Slovenija, njeno je ime.</a:t>
            </a:r>
            <a:endParaRPr lang="sl-SI" sz="1400" dirty="0" smtClean="0">
              <a:solidFill>
                <a:schemeClr val="accent2"/>
              </a:solidFill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21140" y="3137010"/>
            <a:ext cx="3340359" cy="37209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1400" dirty="0" smtClean="0">
                <a:solidFill>
                  <a:srgbClr val="00B050"/>
                </a:solidFill>
                <a:latin typeface="Gill Sans MT" pitchFamily="34" charset="0"/>
              </a:rPr>
              <a:t>V knjigi otrok izve osnovna dejstva o Sloveniji. O njenem nastanku, zgodovini, praznikih, naravni in kulturni dediščini ter znanih Slovencih, ki so pomembno prispevali h kulturnemu in zgodovinskemu razvoju naše države. Knjiga je otrokom, vzgojiteljem, učiteljem in staršem prijazen pripomoček pri spoznavanju Republike Slovenije, njene ustavne ureditve ter kulturne in zgodovinske dediščine. </a:t>
            </a:r>
            <a:endParaRPr lang="sl-SI" sz="1400" dirty="0" smtClean="0">
              <a:solidFill>
                <a:srgbClr val="00B050"/>
              </a:solidFill>
              <a:latin typeface="Gill Sans MT" pitchFamily="34" charset="0"/>
            </a:endParaRPr>
          </a:p>
          <a:p>
            <a:endParaRPr lang="sl-SI" sz="1400" dirty="0">
              <a:solidFill>
                <a:srgbClr val="00B050"/>
              </a:solidFill>
              <a:latin typeface="Gill Sans M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543" y="3059430"/>
            <a:ext cx="2667000" cy="381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91440" rtlCol="0" anchor="t" anchorCtr="0"/>
          <a:lstStyle/>
          <a:p>
            <a:r>
              <a:rPr lang="sl-SI" sz="2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</a:rPr>
              <a:t>podbesedilo</a:t>
            </a:r>
          </a:p>
          <a:p>
            <a:endParaRPr lang="sl-SI" sz="24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543" y="2066165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dirty="0" smtClean="0">
                <a:solidFill>
                  <a:srgbClr val="FF0000"/>
                </a:solidFill>
                <a:latin typeface="Gill Sans MT" pitchFamily="34" charset="0"/>
              </a:rPr>
              <a:t>Moja Slovenija</a:t>
            </a:r>
            <a:endParaRPr lang="sl-SI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1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609600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3209293" y="2066165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O KNJIGI</a:t>
            </a:r>
            <a:endParaRPr lang="sl-SI" sz="22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0628" y="1959199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2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6000" y="21336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sl-SI" sz="2200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IZ KNJIGE</a:t>
            </a:r>
            <a:endParaRPr lang="sl-SI" sz="2200" dirty="0">
              <a:solidFill>
                <a:schemeClr val="accent6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133600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3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55550"/>
            <a:ext cx="8382000" cy="140598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4" y="587812"/>
            <a:ext cx="1555168" cy="140970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93" y="555550"/>
            <a:ext cx="1650740" cy="140598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167" y="632007"/>
            <a:ext cx="1488161" cy="13271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89" y="3201558"/>
            <a:ext cx="2646054" cy="320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47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B51597A-D120-4D6E-981F-4B402354B2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Slika s tremi stolpci z besedilom</Template>
  <TotalTime>0</TotalTime>
  <Words>1317</Words>
  <Application>Microsoft Office PowerPoint</Application>
  <PresentationFormat>Diaprojekcija na zaslonu (4:3)</PresentationFormat>
  <Paragraphs>125</Paragraphs>
  <Slides>11</Slides>
  <Notes>11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Calisto MT</vt:lpstr>
      <vt:lpstr>Gill Sans MT</vt:lpstr>
      <vt:lpstr>1_Office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2020-12-07T11:46:11Z</dcterms:created>
  <dcterms:modified xsi:type="dcterms:W3CDTF">2022-10-21T10:08:18Z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TC018814419991</vt:lpwstr>
  </property>
</Properties>
</file>