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4"/>
  </p:notesMasterIdLst>
  <p:sldIdLst>
    <p:sldId id="256" r:id="rId3"/>
    <p:sldId id="298" r:id="rId4"/>
    <p:sldId id="299" r:id="rId5"/>
    <p:sldId id="300" r:id="rId6"/>
    <p:sldId id="301" r:id="rId7"/>
    <p:sldId id="302" r:id="rId8"/>
    <p:sldId id="305" r:id="rId9"/>
    <p:sldId id="306" r:id="rId10"/>
    <p:sldId id="307" r:id="rId11"/>
    <p:sldId id="308" r:id="rId12"/>
    <p:sldId id="30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CA57"/>
    <a:srgbClr val="D41AC7"/>
    <a:srgbClr val="CD2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74613" autoAdjust="0"/>
  </p:normalViewPr>
  <p:slideViewPr>
    <p:cSldViewPr showGuides="1">
      <p:cViewPr varScale="1">
        <p:scale>
          <a:sx n="85" d="100"/>
          <a:sy n="85" d="100"/>
        </p:scale>
        <p:origin x="223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7AF71-3194-4237-A305-7D1955EDEB0C}" type="datetimeFigureOut">
              <a:rPr lang="en-US" smtClean="0"/>
              <a:t>12/1/2022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DD8054-7F9B-4ACB-B971-667A2E275AF8}" type="slidenum">
              <a:rPr lang="en-US" smtClean="0"/>
              <a:t>‹#›</a:t>
            </a:fld>
            <a:endParaRPr lang="en-US"/>
          </a:p>
        </p:txBody>
      </p:sp>
    </p:spTree>
    <p:extLst>
      <p:ext uri="{BB962C8B-B14F-4D97-AF65-F5344CB8AC3E}">
        <p14:creationId xmlns:p14="http://schemas.microsoft.com/office/powerpoint/2010/main" val="290253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8880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4084717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60136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54295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39303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390312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65981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940840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1416999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212232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a:noAutofit/>
          </a:bodyPr>
          <a:lstStyle/>
          <a:p>
            <a:endParaRPr lang="en-US" sz="1200" dirty="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417809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12/1/2022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Uredite slog naslova matrice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12/1/2022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574170"/>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youtube.com/watch?v=o5H7aBqnOz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youtube.com/watch?v=FjAwKmRFpwk" TargetMode="External"/><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chemeClr val="accent5">
                    <a:lumMod val="75000"/>
                  </a:schemeClr>
                </a:solidFill>
                <a:latin typeface="Gill Sans MT" pitchFamily="34" charset="0"/>
                <a:hlinkClick r:id="rId3"/>
              </a:rPr>
              <a:t>https://www.youtube.com/watch?v=o5H7aBqnOzU</a:t>
            </a:r>
            <a:endParaRPr lang="sl-SI" sz="1400" dirty="0">
              <a:solidFill>
                <a:schemeClr val="accent5">
                  <a:lumMod val="75000"/>
                </a:schemeClr>
              </a:solidFill>
              <a:latin typeface="Gill Sans MT" pitchFamily="34" charset="0"/>
            </a:endParaRPr>
          </a:p>
          <a:p>
            <a:endParaRPr lang="sl-SI" sz="1200" dirty="0">
              <a:solidFill>
                <a:srgbClr val="00B050"/>
              </a:solidFill>
              <a:latin typeface="Gill Sans MT" pitchFamily="34" charset="0"/>
            </a:endParaRP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450786" y="2075026"/>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Brezzobi tiger</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4"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5"/>
          <a:stretch>
            <a:fillRect/>
          </a:stretch>
        </p:blipFill>
        <p:spPr>
          <a:xfrm>
            <a:off x="381000" y="555550"/>
            <a:ext cx="8382000" cy="1405985"/>
          </a:xfrm>
          <a:prstGeom prst="rect">
            <a:avLst/>
          </a:prstGeom>
        </p:spPr>
      </p:pic>
      <p:pic>
        <p:nvPicPr>
          <p:cNvPr id="4" name="Slika 3"/>
          <p:cNvPicPr>
            <a:picLocks noChangeAspect="1"/>
          </p:cNvPicPr>
          <p:nvPr/>
        </p:nvPicPr>
        <p:blipFill>
          <a:blip r:embed="rId6"/>
          <a:stretch>
            <a:fillRect/>
          </a:stretch>
        </p:blipFill>
        <p:spPr>
          <a:xfrm>
            <a:off x="3209293" y="555550"/>
            <a:ext cx="1650740" cy="1405985"/>
          </a:xfrm>
          <a:prstGeom prst="rect">
            <a:avLst/>
          </a:prstGeom>
        </p:spPr>
      </p:pic>
      <p:pic>
        <p:nvPicPr>
          <p:cNvPr id="22" name="Slika 21"/>
          <p:cNvPicPr>
            <a:picLocks noChangeAspect="1"/>
          </p:cNvPicPr>
          <p:nvPr/>
        </p:nvPicPr>
        <p:blipFill>
          <a:blip r:embed="rId7"/>
          <a:stretch>
            <a:fillRect/>
          </a:stretch>
        </p:blipFill>
        <p:spPr>
          <a:xfrm>
            <a:off x="6036167" y="632007"/>
            <a:ext cx="1488161" cy="1327192"/>
          </a:xfrm>
          <a:prstGeom prst="rect">
            <a:avLst/>
          </a:prstGeom>
        </p:spPr>
      </p:pic>
      <p:sp>
        <p:nvSpPr>
          <p:cNvPr id="21" name="Rectangle 13"/>
          <p:cNvSpPr/>
          <p:nvPr/>
        </p:nvSpPr>
        <p:spPr>
          <a:xfrm>
            <a:off x="5188140" y="3133725"/>
            <a:ext cx="3574860"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200" dirty="0">
                <a:solidFill>
                  <a:schemeClr val="accent2"/>
                </a:solidFill>
                <a:latin typeface="Gill Sans MT" pitchFamily="34" charset="0"/>
              </a:rPr>
              <a:t>Nekoč, pred davnimi časi, je pod mogočno goro Triglav v svoji veliki in razkošni kraljevski votlini živel troglavi zmaj Ljubo. V prelepi deželi je odločal o vseh pomembnih živalskih stvareh. Njegova beseda je bila vedno zadnja. Le tu in tam si mu je upal oporekati pogumni kraljevi svetovalec tiger Svetin. Ko so živa bitja ugotovila, da Svetin nima prave moči, so ga za njegovim hrbtom začela klicati brezzobi tiger.</a:t>
            </a:r>
          </a:p>
          <a:p>
            <a:r>
              <a:rPr lang="sl-SI" sz="1200" dirty="0">
                <a:solidFill>
                  <a:schemeClr val="accent2"/>
                </a:solidFill>
                <a:latin typeface="Gill Sans MT" pitchFamily="34" charset="0"/>
              </a:rPr>
              <a:t>A prišlo je leto, ko je deželo pod Triglavom prizadela nesreča. Primanjkovalo je vode in vladar je odločil z dobrimi nameni, vendar slabo. Živali so se pritoževale, a jim zmaj ni prisluhnil. V obupu so se obrnile na njegovega svetovalca tigra Svetina. Ali bo Svetin lahko pomagal žejnim živalim? Ali mu bo uspelo dokazati, da ima vendarle tudi zobe, ki so močni in ostri kakor skalnati robovi?</a:t>
            </a:r>
          </a:p>
        </p:txBody>
      </p:sp>
      <p:pic>
        <p:nvPicPr>
          <p:cNvPr id="9" name="Slika 8"/>
          <p:cNvPicPr>
            <a:picLocks noChangeAspect="1"/>
          </p:cNvPicPr>
          <p:nvPr/>
        </p:nvPicPr>
        <p:blipFill>
          <a:blip r:embed="rId8"/>
          <a:stretch>
            <a:fillRect/>
          </a:stretch>
        </p:blipFill>
        <p:spPr>
          <a:xfrm>
            <a:off x="717486" y="476672"/>
            <a:ext cx="1118210" cy="1482461"/>
          </a:xfrm>
          <a:prstGeom prst="rect">
            <a:avLst/>
          </a:prstGeom>
        </p:spPr>
      </p:pic>
      <p:pic>
        <p:nvPicPr>
          <p:cNvPr id="19" name="Slika 18"/>
          <p:cNvPicPr>
            <a:picLocks noChangeAspect="1"/>
          </p:cNvPicPr>
          <p:nvPr/>
        </p:nvPicPr>
        <p:blipFill>
          <a:blip r:embed="rId9"/>
          <a:stretch>
            <a:fillRect/>
          </a:stretch>
        </p:blipFill>
        <p:spPr>
          <a:xfrm>
            <a:off x="717486" y="3180844"/>
            <a:ext cx="2187134" cy="3120762"/>
          </a:xfrm>
          <a:prstGeom prst="rect">
            <a:avLst/>
          </a:prstGeom>
        </p:spPr>
      </p:pic>
    </p:spTree>
    <p:extLst>
      <p:ext uri="{BB962C8B-B14F-4D97-AF65-F5344CB8AC3E}">
        <p14:creationId xmlns:p14="http://schemas.microsoft.com/office/powerpoint/2010/main" val="37701961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a:solidFill>
                <a:schemeClr val="accent2"/>
              </a:solidFill>
              <a:latin typeface="Gill Sans MT" pitchFamily="34" charset="0"/>
            </a:endParaRPr>
          </a:p>
        </p:txBody>
      </p:sp>
      <p:sp>
        <p:nvSpPr>
          <p:cNvPr id="18" name="Rectangle 17"/>
          <p:cNvSpPr/>
          <p:nvPr/>
        </p:nvSpPr>
        <p:spPr>
          <a:xfrm>
            <a:off x="2521140" y="3137010"/>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rgbClr val="00B050"/>
                </a:solidFill>
                <a:latin typeface="Gill Sans MT" pitchFamily="34" charset="0"/>
              </a:rPr>
              <a:t>Na poti pod most je veseli potepuh odkril čedno lučko. Ko se je zvečerilo, se je prižgala sama od sebe in obok mostu prelila z močno toplo svetlobo. Presenečenemu potepuhu je začela pripovedovati pravljice o hudo </a:t>
            </a:r>
            <a:r>
              <a:rPr lang="sl-SI" sz="1400" dirty="0" err="1">
                <a:solidFill>
                  <a:srgbClr val="00B050"/>
                </a:solidFill>
                <a:latin typeface="Gill Sans MT" pitchFamily="34" charset="0"/>
              </a:rPr>
              <a:t>nesram</a:t>
            </a:r>
            <a:r>
              <a:rPr lang="sl-SI" sz="1400" dirty="0">
                <a:solidFill>
                  <a:srgbClr val="00B050"/>
                </a:solidFill>
                <a:latin typeface="Gill Sans MT" pitchFamily="34" charset="0"/>
              </a:rPr>
              <a:t>-nem dimniku, psu s šestimi tačkami, o pošasti, ki se je hranila izključno z ušesi brodolomcev ... Niti ene izmed pravljic pa ni pripeljala do konca, si boste konce izmislili kar sami? Zgodbo je s svojimi ilustracijami na novo opremil Peter Škerl.</a:t>
            </a: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42454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Potepuh in nočna lučka</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20929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90628" y="1959199"/>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36167" y="2077358"/>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5" name="Slika 4"/>
          <p:cNvPicPr>
            <a:picLocks noChangeAspect="1"/>
          </p:cNvPicPr>
          <p:nvPr/>
        </p:nvPicPr>
        <p:blipFill>
          <a:blip r:embed="rId7"/>
          <a:stretch>
            <a:fillRect/>
          </a:stretch>
        </p:blipFill>
        <p:spPr>
          <a:xfrm>
            <a:off x="1088514" y="587480"/>
            <a:ext cx="1072989" cy="1371719"/>
          </a:xfrm>
          <a:prstGeom prst="rect">
            <a:avLst/>
          </a:prstGeom>
        </p:spPr>
      </p:pic>
      <p:pic>
        <p:nvPicPr>
          <p:cNvPr id="19" name="Slika 18"/>
          <p:cNvPicPr>
            <a:picLocks noChangeAspect="1"/>
          </p:cNvPicPr>
          <p:nvPr/>
        </p:nvPicPr>
        <p:blipFill>
          <a:blip r:embed="rId8"/>
          <a:stretch>
            <a:fillRect/>
          </a:stretch>
        </p:blipFill>
        <p:spPr>
          <a:xfrm>
            <a:off x="389038" y="3044622"/>
            <a:ext cx="2729979" cy="3480722"/>
          </a:xfrm>
          <a:prstGeom prst="rect">
            <a:avLst/>
          </a:prstGeom>
        </p:spPr>
      </p:pic>
      <p:pic>
        <p:nvPicPr>
          <p:cNvPr id="21" name="Slika 20"/>
          <p:cNvPicPr>
            <a:picLocks noChangeAspect="1"/>
          </p:cNvPicPr>
          <p:nvPr/>
        </p:nvPicPr>
        <p:blipFill>
          <a:blip r:embed="rId9"/>
          <a:stretch>
            <a:fillRect/>
          </a:stretch>
        </p:blipFill>
        <p:spPr>
          <a:xfrm>
            <a:off x="6095999" y="3071211"/>
            <a:ext cx="2682031" cy="3402153"/>
          </a:xfrm>
          <a:prstGeom prst="rect">
            <a:avLst/>
          </a:prstGeom>
        </p:spPr>
      </p:pic>
    </p:spTree>
    <p:extLst>
      <p:ext uri="{BB962C8B-B14F-4D97-AF65-F5344CB8AC3E}">
        <p14:creationId xmlns:p14="http://schemas.microsoft.com/office/powerpoint/2010/main" val="38343044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724128" y="3132885"/>
            <a:ext cx="3038871"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err="1">
                <a:solidFill>
                  <a:schemeClr val="accent2"/>
                </a:solidFill>
                <a:latin typeface="Gill Sans MT" pitchFamily="34" charset="0"/>
              </a:rPr>
              <a:t>Lejla</a:t>
            </a:r>
            <a:r>
              <a:rPr lang="sl-SI" sz="1400" dirty="0">
                <a:solidFill>
                  <a:schemeClr val="accent2"/>
                </a:solidFill>
                <a:latin typeface="Gill Sans MT" pitchFamily="34" charset="0"/>
              </a:rPr>
              <a:t> si je v zvezek zapisala vse, kar je vedela o ognjenih hroščih. Bili so plahi, radi so se mastili z bleščavkami in ljubili so toplo okolje. Prav veliko to ni bilo. Morda bi kazalo raziskati ugodna življenjska okolja … Pregledala je tri knjige o puščavah in dve o tropskih predelih, toda nikjer niso bili omenjeni ognjeni hrošči. Tedaj ji je pogled obstal na knjigi o ognjenikih. Ognjeniki, seveda! Ognjeniška pobočja so zelo topla.</a:t>
            </a:r>
          </a:p>
        </p:txBody>
      </p:sp>
      <p:sp>
        <p:nvSpPr>
          <p:cNvPr id="18" name="Rectangle 17"/>
          <p:cNvSpPr/>
          <p:nvPr/>
        </p:nvSpPr>
        <p:spPr>
          <a:xfrm>
            <a:off x="2593640" y="3148440"/>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200" dirty="0">
                <a:solidFill>
                  <a:srgbClr val="00B050"/>
                </a:solidFill>
                <a:latin typeface="Gill Sans MT" pitchFamily="34" charset="0"/>
              </a:rPr>
              <a:t>Akademija samorogov je knjižna zbirka, ki se dogaja na čarobnem Otoku samorogov. Ko otroci dopolnijo deset let, prvič prestopijo prag te čudovite ustanove in dobijo svojega samoroga, da skupaj varujejo ta čarobni otok. Tudi </a:t>
            </a:r>
            <a:r>
              <a:rPr lang="sl-SI" sz="1200" dirty="0" err="1">
                <a:solidFill>
                  <a:srgbClr val="00B050"/>
                </a:solidFill>
                <a:latin typeface="Gill Sans MT" pitchFamily="34" charset="0"/>
              </a:rPr>
              <a:t>Lejli</a:t>
            </a:r>
            <a:r>
              <a:rPr lang="sl-SI" sz="1200" dirty="0">
                <a:solidFill>
                  <a:srgbClr val="00B050"/>
                </a:solidFill>
                <a:latin typeface="Gill Sans MT" pitchFamily="34" charset="0"/>
              </a:rPr>
              <a:t> je na Akademiji samorogov zelo všeč ...</a:t>
            </a:r>
          </a:p>
          <a:p>
            <a:endParaRPr lang="sl-SI" sz="1200" dirty="0">
              <a:solidFill>
                <a:srgbClr val="00B050"/>
              </a:solidFill>
              <a:latin typeface="Gill Sans MT" pitchFamily="34" charset="0"/>
            </a:endParaRPr>
          </a:p>
          <a:p>
            <a:r>
              <a:rPr lang="sl-SI" sz="1200" dirty="0" err="1">
                <a:solidFill>
                  <a:srgbClr val="00B050"/>
                </a:solidFill>
                <a:latin typeface="Gill Sans MT" pitchFamily="34" charset="0"/>
              </a:rPr>
              <a:t>Lejla</a:t>
            </a:r>
            <a:r>
              <a:rPr lang="sl-SI" sz="1200" dirty="0">
                <a:solidFill>
                  <a:srgbClr val="00B050"/>
                </a:solidFill>
                <a:latin typeface="Gill Sans MT" pitchFamily="34" charset="0"/>
              </a:rPr>
              <a:t> obožuje svojega prikupnega samoroga Vala, čeprav si z njim ne upa galopirati in skakati, kot to počnejo sošolke. Ko pa drevje ob Mavričnem jezeru napadejo škodljivci, </a:t>
            </a:r>
            <a:r>
              <a:rPr lang="sl-SI" sz="1200" dirty="0" err="1">
                <a:solidFill>
                  <a:srgbClr val="00B050"/>
                </a:solidFill>
                <a:latin typeface="Gill Sans MT" pitchFamily="34" charset="0"/>
              </a:rPr>
              <a:t>Lejla</a:t>
            </a:r>
            <a:r>
              <a:rPr lang="sl-SI" sz="1200" dirty="0">
                <a:solidFill>
                  <a:srgbClr val="00B050"/>
                </a:solidFill>
                <a:latin typeface="Gill Sans MT" pitchFamily="34" charset="0"/>
              </a:rPr>
              <a:t> zbere pogum in z Valom se odpravita na nevarno pustolovščino, da bi rešila akademijo in ves Otok samorogov.</a:t>
            </a:r>
          </a:p>
          <a:p>
            <a:endParaRPr lang="sl-SI" sz="1200" dirty="0">
              <a:solidFill>
                <a:srgbClr val="00B050"/>
              </a:solidFill>
              <a:latin typeface="Gill Sans MT" pitchFamily="34" charset="0"/>
            </a:endParaRP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42454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err="1">
                <a:solidFill>
                  <a:srgbClr val="FF0000"/>
                </a:solidFill>
                <a:latin typeface="Gill Sans MT" pitchFamily="34" charset="0"/>
              </a:rPr>
              <a:t>Lejla</a:t>
            </a:r>
            <a:r>
              <a:rPr lang="sl-SI" dirty="0">
                <a:solidFill>
                  <a:srgbClr val="FF0000"/>
                </a:solidFill>
                <a:latin typeface="Gill Sans MT" pitchFamily="34" charset="0"/>
              </a:rPr>
              <a:t> in Val</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20929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90628" y="1959199"/>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36167" y="2077358"/>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9" name="Slika 8"/>
          <p:cNvPicPr>
            <a:picLocks noChangeAspect="1"/>
          </p:cNvPicPr>
          <p:nvPr/>
        </p:nvPicPr>
        <p:blipFill>
          <a:blip r:embed="rId7"/>
          <a:stretch>
            <a:fillRect/>
          </a:stretch>
        </p:blipFill>
        <p:spPr>
          <a:xfrm>
            <a:off x="605431" y="3109674"/>
            <a:ext cx="2305223" cy="3539565"/>
          </a:xfrm>
          <a:prstGeom prst="rect">
            <a:avLst/>
          </a:prstGeom>
        </p:spPr>
      </p:pic>
      <p:pic>
        <p:nvPicPr>
          <p:cNvPr id="19" name="Slika 18"/>
          <p:cNvPicPr>
            <a:picLocks noChangeAspect="1"/>
          </p:cNvPicPr>
          <p:nvPr/>
        </p:nvPicPr>
        <p:blipFill>
          <a:blip r:embed="rId8"/>
          <a:stretch>
            <a:fillRect/>
          </a:stretch>
        </p:blipFill>
        <p:spPr>
          <a:xfrm>
            <a:off x="1085076" y="609147"/>
            <a:ext cx="1072989" cy="1371719"/>
          </a:xfrm>
          <a:prstGeom prst="rect">
            <a:avLst/>
          </a:prstGeom>
        </p:spPr>
      </p:pic>
    </p:spTree>
    <p:extLst>
      <p:ext uri="{BB962C8B-B14F-4D97-AF65-F5344CB8AC3E}">
        <p14:creationId xmlns:p14="http://schemas.microsoft.com/office/powerpoint/2010/main" val="23477272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chemeClr val="accent2"/>
                </a:solidFill>
                <a:latin typeface="Gill Sans MT" pitchFamily="34" charset="0"/>
                <a:hlinkClick r:id="rId3"/>
              </a:rPr>
              <a:t>https://www.youtube.com/watch?v=FjAwKmRFpwk</a:t>
            </a:r>
            <a:endParaRPr lang="sl-SI" sz="1400" dirty="0">
              <a:solidFill>
                <a:schemeClr val="accent2"/>
              </a:solidFill>
              <a:latin typeface="Gill Sans MT" pitchFamily="34" charset="0"/>
            </a:endParaRPr>
          </a:p>
          <a:p>
            <a:endParaRPr lang="sl-SI" sz="14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pPr algn="just"/>
            <a:r>
              <a:rPr lang="sl-SI" sz="1400" dirty="0">
                <a:solidFill>
                  <a:schemeClr val="accent3">
                    <a:lumMod val="75000"/>
                  </a:schemeClr>
                </a:solidFill>
                <a:latin typeface="Gill Sans MT" pitchFamily="34" charset="0"/>
              </a:rPr>
              <a:t>Feri jo pogosto odnese z majhnimi lažmi. Toda ko njegova laž spravi prijatelja v težave, se Feri počuti zares grozno. Bo upal povedati resnico?</a:t>
            </a:r>
          </a:p>
          <a:p>
            <a:pPr algn="just"/>
            <a:endParaRPr lang="sl-SI" sz="1400" dirty="0">
              <a:solidFill>
                <a:schemeClr val="accent3">
                  <a:lumMod val="75000"/>
                </a:schemeClr>
              </a:solidFill>
              <a:latin typeface="Gill Sans MT" pitchFamily="34" charset="0"/>
            </a:endParaRPr>
          </a:p>
          <a:p>
            <a:pPr algn="just"/>
            <a:r>
              <a:rPr lang="sl-SI" sz="1400" dirty="0">
                <a:solidFill>
                  <a:schemeClr val="accent3">
                    <a:lumMod val="75000"/>
                  </a:schemeClr>
                </a:solidFill>
                <a:latin typeface="Gill Sans MT" pitchFamily="34" charset="0"/>
              </a:rPr>
              <a:t>Zgodba o otroku sporoča, da izrečene laži s seboj velikokrat prinašajo nezaželene posledice, s katerimi se je treba slej ko prej soočiti. S pomočjo knjige lahko starši otroku pokažejo, da je treba prevzemati odgovornost za lastna ravnanja.</a:t>
            </a:r>
            <a:endParaRPr lang="sl-SI" sz="1200" dirty="0">
              <a:solidFill>
                <a:schemeClr val="accent6">
                  <a:lumMod val="75000"/>
                </a:schemeClr>
              </a:solidFill>
              <a:latin typeface="Gill Sans MT" pitchFamily="34" charset="0"/>
            </a:endParaRPr>
          </a:p>
          <a:p>
            <a:pPr algn="just"/>
            <a:endParaRPr lang="sl-SI" sz="1200" dirty="0">
              <a:solidFill>
                <a:schemeClr val="accent6">
                  <a:lumMod val="75000"/>
                </a:schemeClr>
              </a:solidFill>
              <a:latin typeface="Gill Sans MT" pitchFamily="34" charset="0"/>
            </a:endParaRP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Feri se zlaže</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4"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5"/>
          <a:stretch>
            <a:fillRect/>
          </a:stretch>
        </p:blipFill>
        <p:spPr>
          <a:xfrm>
            <a:off x="381000" y="555550"/>
            <a:ext cx="8382000" cy="1405985"/>
          </a:xfrm>
          <a:prstGeom prst="rect">
            <a:avLst/>
          </a:prstGeom>
        </p:spPr>
      </p:pic>
      <p:pic>
        <p:nvPicPr>
          <p:cNvPr id="4" name="Slika 3"/>
          <p:cNvPicPr>
            <a:picLocks noChangeAspect="1"/>
          </p:cNvPicPr>
          <p:nvPr/>
        </p:nvPicPr>
        <p:blipFill>
          <a:blip r:embed="rId6"/>
          <a:stretch>
            <a:fillRect/>
          </a:stretch>
        </p:blipFill>
        <p:spPr>
          <a:xfrm>
            <a:off x="3209293" y="555550"/>
            <a:ext cx="1650740" cy="1405985"/>
          </a:xfrm>
          <a:prstGeom prst="rect">
            <a:avLst/>
          </a:prstGeom>
        </p:spPr>
      </p:pic>
      <p:pic>
        <p:nvPicPr>
          <p:cNvPr id="22" name="Slika 21"/>
          <p:cNvPicPr>
            <a:picLocks noChangeAspect="1"/>
          </p:cNvPicPr>
          <p:nvPr/>
        </p:nvPicPr>
        <p:blipFill>
          <a:blip r:embed="rId7"/>
          <a:stretch>
            <a:fillRect/>
          </a:stretch>
        </p:blipFill>
        <p:spPr>
          <a:xfrm>
            <a:off x="6036167" y="632007"/>
            <a:ext cx="1488161" cy="1327192"/>
          </a:xfrm>
          <a:prstGeom prst="rect">
            <a:avLst/>
          </a:prstGeom>
        </p:spPr>
      </p:pic>
      <p:pic>
        <p:nvPicPr>
          <p:cNvPr id="5" name="Slika 4"/>
          <p:cNvPicPr>
            <a:picLocks noChangeAspect="1"/>
          </p:cNvPicPr>
          <p:nvPr/>
        </p:nvPicPr>
        <p:blipFill>
          <a:blip r:embed="rId8"/>
          <a:stretch>
            <a:fillRect/>
          </a:stretch>
        </p:blipFill>
        <p:spPr>
          <a:xfrm>
            <a:off x="508967" y="505692"/>
            <a:ext cx="1115665" cy="1481456"/>
          </a:xfrm>
          <a:prstGeom prst="rect">
            <a:avLst/>
          </a:prstGeom>
        </p:spPr>
      </p:pic>
      <p:pic>
        <p:nvPicPr>
          <p:cNvPr id="19" name="Slika 18"/>
          <p:cNvPicPr>
            <a:picLocks noChangeAspect="1"/>
          </p:cNvPicPr>
          <p:nvPr/>
        </p:nvPicPr>
        <p:blipFill>
          <a:blip r:embed="rId9"/>
          <a:stretch>
            <a:fillRect/>
          </a:stretch>
        </p:blipFill>
        <p:spPr>
          <a:xfrm>
            <a:off x="312836" y="3220065"/>
            <a:ext cx="2847191" cy="2963115"/>
          </a:xfrm>
          <a:prstGeom prst="rect">
            <a:avLst/>
          </a:prstGeom>
        </p:spPr>
      </p:pic>
    </p:spTree>
    <p:extLst>
      <p:ext uri="{BB962C8B-B14F-4D97-AF65-F5344CB8AC3E}">
        <p14:creationId xmlns:p14="http://schemas.microsoft.com/office/powerpoint/2010/main" val="39686279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6036166" y="3132885"/>
            <a:ext cx="2726833"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a:solidFill>
                <a:schemeClr val="accent2"/>
              </a:solidFill>
              <a:latin typeface="Gill Sans MT" pitchFamily="34" charset="0"/>
            </a:endParaRPr>
          </a:p>
        </p:txBody>
      </p:sp>
      <p:sp>
        <p:nvSpPr>
          <p:cNvPr id="18" name="Rectangle 17"/>
          <p:cNvSpPr/>
          <p:nvPr/>
        </p:nvSpPr>
        <p:spPr>
          <a:xfrm>
            <a:off x="2547696" y="3717032"/>
            <a:ext cx="4048607" cy="3865006"/>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200" dirty="0">
              <a:solidFill>
                <a:srgbClr val="00B050"/>
              </a:solidFill>
              <a:latin typeface="Gill Sans MT" pitchFamily="34" charset="0"/>
            </a:endParaRPr>
          </a:p>
        </p:txBody>
      </p:sp>
      <p:sp>
        <p:nvSpPr>
          <p:cNvPr id="20" name="Rectangle 19"/>
          <p:cNvSpPr/>
          <p:nvPr/>
        </p:nvSpPr>
        <p:spPr>
          <a:xfrm>
            <a:off x="251520" y="3109674"/>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22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Štajerska kokoš</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sp>
        <p:nvSpPr>
          <p:cNvPr id="21" name="Pravokotnik 20"/>
          <p:cNvSpPr/>
          <p:nvPr/>
        </p:nvSpPr>
        <p:spPr>
          <a:xfrm>
            <a:off x="3194498" y="3108250"/>
            <a:ext cx="2667001" cy="2677656"/>
          </a:xfrm>
          <a:prstGeom prst="rect">
            <a:avLst/>
          </a:prstGeom>
        </p:spPr>
        <p:txBody>
          <a:bodyPr wrap="square">
            <a:spAutoFit/>
          </a:bodyPr>
          <a:lstStyle/>
          <a:p>
            <a:r>
              <a:rPr lang="sl-SI" sz="1400" dirty="0">
                <a:solidFill>
                  <a:srgbClr val="00B050"/>
                </a:solidFill>
              </a:rPr>
              <a:t>Štajerska kokoš je bila prepričana, da je edina slovenska avtohtona domača žival. Nekega dne pa je našla zemljevid Slovenije in se odpravila na potovanje, na katerem je spoznala, da se pošteno moti.</a:t>
            </a:r>
          </a:p>
          <a:p>
            <a:r>
              <a:rPr lang="sl-SI" sz="1400" dirty="0">
                <a:solidFill>
                  <a:srgbClr val="00B050"/>
                </a:solidFill>
              </a:rPr>
              <a:t>Zgodba bralcu predstavi domače živali slovenskih avtohtonih pasem, slovenske kraje, v katerih živijo, in njihova prisrčna raznolika narečja.</a:t>
            </a:r>
          </a:p>
        </p:txBody>
      </p:sp>
      <p:pic>
        <p:nvPicPr>
          <p:cNvPr id="5" name="Slika 4"/>
          <p:cNvPicPr>
            <a:picLocks noChangeAspect="1"/>
          </p:cNvPicPr>
          <p:nvPr/>
        </p:nvPicPr>
        <p:blipFill>
          <a:blip r:embed="rId7"/>
          <a:stretch>
            <a:fillRect/>
          </a:stretch>
        </p:blipFill>
        <p:spPr>
          <a:xfrm>
            <a:off x="622455" y="609600"/>
            <a:ext cx="1069225" cy="1374047"/>
          </a:xfrm>
          <a:prstGeom prst="rect">
            <a:avLst/>
          </a:prstGeom>
        </p:spPr>
      </p:pic>
      <p:pic>
        <p:nvPicPr>
          <p:cNvPr id="19" name="Slika 18"/>
          <p:cNvPicPr>
            <a:picLocks noChangeAspect="1"/>
          </p:cNvPicPr>
          <p:nvPr/>
        </p:nvPicPr>
        <p:blipFill>
          <a:blip r:embed="rId8"/>
          <a:stretch>
            <a:fillRect/>
          </a:stretch>
        </p:blipFill>
        <p:spPr>
          <a:xfrm>
            <a:off x="395934" y="3220065"/>
            <a:ext cx="2673675" cy="3212976"/>
          </a:xfrm>
          <a:prstGeom prst="rect">
            <a:avLst/>
          </a:prstGeom>
        </p:spPr>
      </p:pic>
      <p:pic>
        <p:nvPicPr>
          <p:cNvPr id="23" name="Slika 22"/>
          <p:cNvPicPr>
            <a:picLocks noChangeAspect="1"/>
          </p:cNvPicPr>
          <p:nvPr/>
        </p:nvPicPr>
        <p:blipFill>
          <a:blip r:embed="rId9"/>
          <a:stretch>
            <a:fillRect/>
          </a:stretch>
        </p:blipFill>
        <p:spPr>
          <a:xfrm>
            <a:off x="5861499" y="3385755"/>
            <a:ext cx="3252746" cy="2087498"/>
          </a:xfrm>
          <a:prstGeom prst="rect">
            <a:avLst/>
          </a:prstGeom>
        </p:spPr>
      </p:pic>
    </p:spTree>
    <p:extLst>
      <p:ext uri="{BB962C8B-B14F-4D97-AF65-F5344CB8AC3E}">
        <p14:creationId xmlns:p14="http://schemas.microsoft.com/office/powerpoint/2010/main" val="39607577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chemeClr val="accent1"/>
                </a:solidFill>
                <a:latin typeface="Gill Sans MT" pitchFamily="34" charset="0"/>
              </a:rPr>
              <a:t>Mama kokoš svoja piščančka prvič odpelje na igrišče. Ker ju je strah, se ne pridružita drugim živalim na igralih. Potem pa jima na pomoč priskoči bober.</a:t>
            </a:r>
          </a:p>
          <a:p>
            <a:endParaRPr lang="sl-SI" sz="1400" dirty="0">
              <a:solidFill>
                <a:schemeClr val="accent1"/>
              </a:solidFill>
              <a:latin typeface="Gill Sans MT" pitchFamily="34" charset="0"/>
            </a:endParaRPr>
          </a:p>
          <a:p>
            <a:r>
              <a:rPr lang="sl-SI" sz="1400" dirty="0">
                <a:solidFill>
                  <a:schemeClr val="accent1"/>
                </a:solidFill>
                <a:latin typeface="Gill Sans MT" pitchFamily="34" charset="0"/>
              </a:rPr>
              <a:t>Zgodba otrokom pomaga premagati strah pred stvarmi, ki se jih lotevajo prvič. Želi pokazati, da je strah pred novimi stvarmi običajen, a da ga lahko z dobršno mero poguma uspešno premagamo.</a:t>
            </a:r>
          </a:p>
          <a:p>
            <a:endParaRPr lang="sl-SI" sz="1400" dirty="0">
              <a:solidFill>
                <a:schemeClr val="accent1"/>
              </a:solidFill>
              <a:latin typeface="Gill Sans MT" pitchFamily="34" charset="0"/>
            </a:endParaRPr>
          </a:p>
          <a:p>
            <a:r>
              <a:rPr lang="sl-SI" sz="1400" dirty="0">
                <a:solidFill>
                  <a:schemeClr val="accent1"/>
                </a:solidFill>
                <a:latin typeface="Gill Sans MT" pitchFamily="34" charset="0"/>
              </a:rPr>
              <a:t>Odlična izbira za glasno skupinsko ali posamično branje.</a:t>
            </a:r>
          </a:p>
        </p:txBody>
      </p:sp>
      <p:sp>
        <p:nvSpPr>
          <p:cNvPr id="20" name="Rectangle 19"/>
          <p:cNvSpPr/>
          <p:nvPr/>
        </p:nvSpPr>
        <p:spPr>
          <a:xfrm>
            <a:off x="424543" y="304800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515793" y="2128366"/>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Ne bodi takšna reva!</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9" name="Slika 8"/>
          <p:cNvPicPr>
            <a:picLocks noChangeAspect="1"/>
          </p:cNvPicPr>
          <p:nvPr/>
        </p:nvPicPr>
        <p:blipFill>
          <a:blip r:embed="rId7"/>
          <a:stretch>
            <a:fillRect/>
          </a:stretch>
        </p:blipFill>
        <p:spPr>
          <a:xfrm>
            <a:off x="653047" y="572682"/>
            <a:ext cx="1072989" cy="1371719"/>
          </a:xfrm>
          <a:prstGeom prst="rect">
            <a:avLst/>
          </a:prstGeom>
        </p:spPr>
      </p:pic>
      <p:pic>
        <p:nvPicPr>
          <p:cNvPr id="21" name="Slika 20"/>
          <p:cNvPicPr>
            <a:picLocks noChangeAspect="1"/>
          </p:cNvPicPr>
          <p:nvPr/>
        </p:nvPicPr>
        <p:blipFill>
          <a:blip r:embed="rId8"/>
          <a:stretch>
            <a:fillRect/>
          </a:stretch>
        </p:blipFill>
        <p:spPr>
          <a:xfrm>
            <a:off x="540781" y="3155642"/>
            <a:ext cx="2506638" cy="3225686"/>
          </a:xfrm>
          <a:prstGeom prst="rect">
            <a:avLst/>
          </a:prstGeom>
        </p:spPr>
      </p:pic>
      <p:pic>
        <p:nvPicPr>
          <p:cNvPr id="23" name="Slika 22"/>
          <p:cNvPicPr>
            <a:picLocks noChangeAspect="1"/>
          </p:cNvPicPr>
          <p:nvPr/>
        </p:nvPicPr>
        <p:blipFill>
          <a:blip r:embed="rId9"/>
          <a:stretch>
            <a:fillRect/>
          </a:stretch>
        </p:blipFill>
        <p:spPr>
          <a:xfrm>
            <a:off x="5700234" y="3429000"/>
            <a:ext cx="3224031" cy="2100476"/>
          </a:xfrm>
          <a:prstGeom prst="rect">
            <a:avLst/>
          </a:prstGeom>
        </p:spPr>
      </p:pic>
    </p:spTree>
    <p:extLst>
      <p:ext uri="{BB962C8B-B14F-4D97-AF65-F5344CB8AC3E}">
        <p14:creationId xmlns:p14="http://schemas.microsoft.com/office/powerpoint/2010/main" val="41908898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chemeClr val="accent2"/>
                </a:solidFill>
                <a:latin typeface="Gill Sans MT" pitchFamily="34" charset="0"/>
              </a:rPr>
              <a:t>Sal je živahna trinajstletnica, edinka, ki je z ljubečima staršema še do pred letom dni preživljala čudovito otroštvo na stari kmetiji sredi idilične narave. Nekega aprilskega dne pa je mama nepričakovano zapustila družino, obupani oče se je s hčerko odselil iz Kentuckyja v Ohio, v pusto mestece brez naravnih danosti. Sal sicer družbe ne manjka, spoprijatelji se z Phoebe, deklico iz soseščine, vendar v duši hudo trpi.</a:t>
            </a:r>
            <a:endParaRPr lang="sl-SI" sz="1400" dirty="0">
              <a:solidFill>
                <a:schemeClr val="accent2"/>
              </a:solidFill>
              <a:latin typeface="Gill Sans MT" pitchFamily="34" charset="0"/>
            </a:endParaRPr>
          </a:p>
        </p:txBody>
      </p:sp>
      <p:sp>
        <p:nvSpPr>
          <p:cNvPr id="18" name="Rectangle 17"/>
          <p:cNvSpPr/>
          <p:nvPr/>
        </p:nvSpPr>
        <p:spPr>
          <a:xfrm>
            <a:off x="2521140"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err="1">
                <a:solidFill>
                  <a:srgbClr val="00B050"/>
                </a:solidFill>
                <a:latin typeface="Gill Sans MT" pitchFamily="34" charset="0"/>
              </a:rPr>
              <a:t>Salin</a:t>
            </a:r>
            <a:r>
              <a:rPr lang="sl-SI" sz="1400" dirty="0">
                <a:solidFill>
                  <a:srgbClr val="00B050"/>
                </a:solidFill>
                <a:latin typeface="Gill Sans MT" pitchFamily="34" charset="0"/>
              </a:rPr>
              <a:t> svet je šepet dreves, so bistri tolmuni … in ponos na sled indijanskih korenin. Težko sprejme očetovo odločitev o selitvi v mesto: oditi mora zaradi službe, predvsem pa zato, ker ga doma vse spominja na </a:t>
            </a:r>
            <a:r>
              <a:rPr lang="sl-SI" sz="1400" dirty="0" err="1">
                <a:solidFill>
                  <a:srgbClr val="00B050"/>
                </a:solidFill>
                <a:latin typeface="Gill Sans MT" pitchFamily="34" charset="0"/>
              </a:rPr>
              <a:t>Salino</a:t>
            </a:r>
            <a:r>
              <a:rPr lang="sl-SI" sz="1400" dirty="0">
                <a:solidFill>
                  <a:srgbClr val="00B050"/>
                </a:solidFill>
                <a:latin typeface="Gill Sans MT" pitchFamily="34" charset="0"/>
              </a:rPr>
              <a:t> mamo, ki ju je nedavno zapustila.</a:t>
            </a:r>
          </a:p>
          <a:p>
            <a:r>
              <a:rPr lang="sl-SI" sz="1400" dirty="0">
                <a:solidFill>
                  <a:srgbClr val="00B050"/>
                </a:solidFill>
                <a:latin typeface="Gill Sans MT" pitchFamily="34" charset="0"/>
              </a:rPr>
              <a:t>Poleti dedek in babica povabita Sal na popotovanje – obiskali naj bi vse kraje, iz katerih ji je mama po odhodu pošiljala razglednice. Med vožnjo Sal stare starše zabava z nenavadnimi zgodbami o novi prijateljici in njeni družini. S tem pa začne pripovedovati tudi zgodbo o sebi.</a:t>
            </a: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Za dve luni hoda</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9" name="Slika 8"/>
          <p:cNvPicPr>
            <a:picLocks noChangeAspect="1"/>
          </p:cNvPicPr>
          <p:nvPr/>
        </p:nvPicPr>
        <p:blipFill>
          <a:blip r:embed="rId7"/>
          <a:stretch>
            <a:fillRect/>
          </a:stretch>
        </p:blipFill>
        <p:spPr>
          <a:xfrm>
            <a:off x="964542" y="611761"/>
            <a:ext cx="1072989" cy="1371719"/>
          </a:xfrm>
          <a:prstGeom prst="rect">
            <a:avLst/>
          </a:prstGeom>
        </p:spPr>
      </p:pic>
      <p:pic>
        <p:nvPicPr>
          <p:cNvPr id="19" name="Slika 18"/>
          <p:cNvPicPr>
            <a:picLocks noChangeAspect="1"/>
          </p:cNvPicPr>
          <p:nvPr/>
        </p:nvPicPr>
        <p:blipFill>
          <a:blip r:embed="rId8"/>
          <a:stretch>
            <a:fillRect/>
          </a:stretch>
        </p:blipFill>
        <p:spPr>
          <a:xfrm>
            <a:off x="496069" y="3167439"/>
            <a:ext cx="2436862" cy="3438699"/>
          </a:xfrm>
          <a:prstGeom prst="rect">
            <a:avLst/>
          </a:prstGeom>
        </p:spPr>
      </p:pic>
    </p:spTree>
    <p:extLst>
      <p:ext uri="{BB962C8B-B14F-4D97-AF65-F5344CB8AC3E}">
        <p14:creationId xmlns:p14="http://schemas.microsoft.com/office/powerpoint/2010/main" val="12327896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213336" y="3132885"/>
            <a:ext cx="354966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err="1">
                <a:solidFill>
                  <a:schemeClr val="accent2"/>
                </a:solidFill>
                <a:latin typeface="Gill Sans MT" pitchFamily="34" charset="0"/>
              </a:rPr>
              <a:t>Luzerka</a:t>
            </a:r>
            <a:r>
              <a:rPr lang="sl-SI" sz="1400" dirty="0">
                <a:solidFill>
                  <a:schemeClr val="accent2"/>
                </a:solidFill>
                <a:latin typeface="Gill Sans MT" pitchFamily="34" charset="0"/>
              </a:rPr>
              <a:t>. Pogoltnem.</a:t>
            </a:r>
          </a:p>
          <a:p>
            <a:r>
              <a:rPr lang="sl-SI" sz="1400" dirty="0">
                <a:solidFill>
                  <a:schemeClr val="accent2"/>
                </a:solidFill>
                <a:latin typeface="Gill Sans MT" pitchFamily="34" charset="0"/>
              </a:rPr>
              <a:t>Ne vidi, da se mi je nekaj zadrgnilo v želodcu, in govori naprej.</a:t>
            </a:r>
          </a:p>
          <a:p>
            <a:r>
              <a:rPr lang="sl-SI" sz="1400" dirty="0">
                <a:solidFill>
                  <a:schemeClr val="accent2"/>
                </a:solidFill>
                <a:latin typeface="Gill Sans MT" pitchFamily="34" charset="0"/>
              </a:rPr>
              <a:t>In jaz ti bom pomagal, reče. Jutri po šoli lahko prideš k meni, pa bova kaj naredila.</a:t>
            </a:r>
          </a:p>
          <a:p>
            <a:r>
              <a:rPr lang="sl-SI" sz="1400" dirty="0">
                <a:solidFill>
                  <a:schemeClr val="accent2"/>
                </a:solidFill>
                <a:latin typeface="Gill Sans MT" pitchFamily="34" charset="0"/>
              </a:rPr>
              <a:t>Ja, ampak...</a:t>
            </a:r>
            <a:r>
              <a:rPr lang="sl-SI" sz="1400" dirty="0" err="1">
                <a:solidFill>
                  <a:schemeClr val="accent2"/>
                </a:solidFill>
                <a:latin typeface="Gill Sans MT" pitchFamily="34" charset="0"/>
              </a:rPr>
              <a:t>luzerka</a:t>
            </a:r>
            <a:r>
              <a:rPr lang="sl-SI" sz="1400" dirty="0">
                <a:solidFill>
                  <a:schemeClr val="accent2"/>
                </a:solidFill>
                <a:latin typeface="Gill Sans MT" pitchFamily="34" charset="0"/>
              </a:rPr>
              <a:t>? rečem.</a:t>
            </a:r>
          </a:p>
          <a:p>
            <a:r>
              <a:rPr lang="sl-SI" sz="1400" dirty="0" err="1">
                <a:solidFill>
                  <a:schemeClr val="accent2"/>
                </a:solidFill>
                <a:latin typeface="Gill Sans MT" pitchFamily="34" charset="0"/>
              </a:rPr>
              <a:t>Espen</a:t>
            </a:r>
            <a:r>
              <a:rPr lang="sl-SI" sz="1400" dirty="0">
                <a:solidFill>
                  <a:schemeClr val="accent2"/>
                </a:solidFill>
                <a:latin typeface="Gill Sans MT" pitchFamily="34" charset="0"/>
              </a:rPr>
              <a:t> skomigne z rameni. Ja? Pri kupu stvari si super, samo nisi zelo dobra pri tem, da bila </a:t>
            </a:r>
            <a:r>
              <a:rPr lang="sl-SI" sz="1400" dirty="0" err="1">
                <a:solidFill>
                  <a:schemeClr val="accent2"/>
                </a:solidFill>
                <a:latin typeface="Gill Sans MT" pitchFamily="34" charset="0"/>
              </a:rPr>
              <a:t>bila</a:t>
            </a:r>
            <a:r>
              <a:rPr lang="sl-SI" sz="1400" dirty="0">
                <a:solidFill>
                  <a:schemeClr val="accent2"/>
                </a:solidFill>
                <a:latin typeface="Gill Sans MT" pitchFamily="34" charset="0"/>
              </a:rPr>
              <a:t> </a:t>
            </a:r>
            <a:r>
              <a:rPr lang="sl-SI" sz="1400" dirty="0" err="1">
                <a:solidFill>
                  <a:schemeClr val="accent2"/>
                </a:solidFill>
                <a:latin typeface="Gill Sans MT" pitchFamily="34" charset="0"/>
              </a:rPr>
              <a:t>kul</a:t>
            </a:r>
            <a:r>
              <a:rPr lang="sl-SI" sz="1400" dirty="0">
                <a:solidFill>
                  <a:schemeClr val="accent2"/>
                </a:solidFill>
                <a:latin typeface="Gill Sans MT" pitchFamily="34" charset="0"/>
              </a:rPr>
              <a:t>. </a:t>
            </a:r>
          </a:p>
        </p:txBody>
      </p:sp>
      <p:sp>
        <p:nvSpPr>
          <p:cNvPr id="18" name="Rectangle 17"/>
          <p:cNvSpPr/>
          <p:nvPr/>
        </p:nvSpPr>
        <p:spPr>
          <a:xfrm>
            <a:off x="2502793" y="3046576"/>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rgbClr val="00B050"/>
                </a:solidFill>
                <a:latin typeface="Gill Sans MT" pitchFamily="34" charset="0"/>
              </a:rPr>
              <a:t>Norveška avtorica Mina </a:t>
            </a:r>
            <a:r>
              <a:rPr lang="sl-SI" sz="1400" dirty="0" err="1">
                <a:solidFill>
                  <a:srgbClr val="00B050"/>
                </a:solidFill>
                <a:latin typeface="Gill Sans MT" pitchFamily="34" charset="0"/>
              </a:rPr>
              <a:t>Lystad</a:t>
            </a:r>
            <a:r>
              <a:rPr lang="sl-SI" sz="1400" dirty="0">
                <a:solidFill>
                  <a:srgbClr val="00B050"/>
                </a:solidFill>
                <a:latin typeface="Gill Sans MT" pitchFamily="34" charset="0"/>
              </a:rPr>
              <a:t> zna odlično nagovarjati mlade, kar je dokazala z romanom </a:t>
            </a:r>
            <a:r>
              <a:rPr lang="sl-SI" sz="1400" dirty="0" err="1">
                <a:solidFill>
                  <a:srgbClr val="00B050"/>
                </a:solidFill>
                <a:latin typeface="Gill Sans MT" pitchFamily="34" charset="0"/>
              </a:rPr>
              <a:t>Luzerka</a:t>
            </a:r>
            <a:r>
              <a:rPr lang="sl-SI" sz="1400" dirty="0">
                <a:solidFill>
                  <a:srgbClr val="00B050"/>
                </a:solidFill>
                <a:latin typeface="Gill Sans MT" pitchFamily="34" charset="0"/>
              </a:rPr>
              <a:t>, v katerem se je »spopadla«  z družbenimi omrežji, </a:t>
            </a:r>
            <a:r>
              <a:rPr lang="sl-SI" sz="1400" dirty="0" err="1">
                <a:solidFill>
                  <a:srgbClr val="00B050"/>
                </a:solidFill>
                <a:latin typeface="Gill Sans MT" pitchFamily="34" charset="0"/>
              </a:rPr>
              <a:t>všečki</a:t>
            </a:r>
            <a:r>
              <a:rPr lang="sl-SI" sz="1400" dirty="0">
                <a:solidFill>
                  <a:srgbClr val="00B050"/>
                </a:solidFill>
                <a:latin typeface="Gill Sans MT" pitchFamily="34" charset="0"/>
              </a:rPr>
              <a:t> in vsem s tem povezanim, kar se zdi resnično, pa ni. </a:t>
            </a:r>
          </a:p>
          <a:p>
            <a:endParaRPr lang="sl-SI" sz="1400" dirty="0">
              <a:solidFill>
                <a:srgbClr val="00B050"/>
              </a:solidFill>
              <a:latin typeface="Gill Sans MT" pitchFamily="34" charset="0"/>
            </a:endParaRPr>
          </a:p>
          <a:p>
            <a:r>
              <a:rPr lang="sl-SI" sz="1400" dirty="0">
                <a:solidFill>
                  <a:srgbClr val="00B050"/>
                </a:solidFill>
                <a:latin typeface="Gill Sans MT" pitchFamily="34" charset="0"/>
              </a:rPr>
              <a:t>Marie je navadna. Nerodna. Nepopularna. Vse se spremeni, ko mora za nalogo ustvariti svoj kanal na </a:t>
            </a:r>
            <a:r>
              <a:rPr lang="sl-SI" sz="1400" dirty="0" err="1">
                <a:solidFill>
                  <a:srgbClr val="00B050"/>
                </a:solidFill>
                <a:latin typeface="Gill Sans MT" pitchFamily="34" charset="0"/>
              </a:rPr>
              <a:t>Youtubu</a:t>
            </a:r>
            <a:r>
              <a:rPr lang="sl-SI" sz="1400" dirty="0">
                <a:solidFill>
                  <a:srgbClr val="00B050"/>
                </a:solidFill>
                <a:latin typeface="Gill Sans MT" pitchFamily="34" charset="0"/>
              </a:rPr>
              <a:t>. Kako daleč bo šla v tekmi za priljubljenost? </a:t>
            </a:r>
          </a:p>
          <a:p>
            <a:endParaRPr lang="sl-SI" sz="1400" dirty="0">
              <a:solidFill>
                <a:srgbClr val="00B050"/>
              </a:solidFill>
              <a:latin typeface="Gill Sans MT" pitchFamily="34" charset="0"/>
            </a:endParaRPr>
          </a:p>
          <a:p>
            <a:r>
              <a:rPr lang="sl-SI" sz="1400" dirty="0">
                <a:solidFill>
                  <a:srgbClr val="00B050"/>
                </a:solidFill>
                <a:latin typeface="Gill Sans MT" pitchFamily="34" charset="0"/>
              </a:rPr>
              <a:t>Super berljiva knjiga o odraščanju v digitalni dobi, o iskanju svoje samozavesti.</a:t>
            </a:r>
          </a:p>
          <a:p>
            <a:endParaRPr lang="sl-SI" sz="1400" dirty="0">
              <a:solidFill>
                <a:srgbClr val="00B050"/>
              </a:solidFill>
              <a:latin typeface="Gill Sans MT" pitchFamily="34" charset="0"/>
            </a:endParaRP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err="1">
                <a:solidFill>
                  <a:srgbClr val="FF0000"/>
                </a:solidFill>
                <a:latin typeface="Gill Sans MT" pitchFamily="34" charset="0"/>
              </a:rPr>
              <a:t>Luzerka</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5" name="Slika 4"/>
          <p:cNvPicPr>
            <a:picLocks noChangeAspect="1"/>
          </p:cNvPicPr>
          <p:nvPr/>
        </p:nvPicPr>
        <p:blipFill>
          <a:blip r:embed="rId7"/>
          <a:stretch>
            <a:fillRect/>
          </a:stretch>
        </p:blipFill>
        <p:spPr>
          <a:xfrm>
            <a:off x="897632" y="560154"/>
            <a:ext cx="1072989" cy="1371719"/>
          </a:xfrm>
          <a:prstGeom prst="rect">
            <a:avLst/>
          </a:prstGeom>
        </p:spPr>
      </p:pic>
      <p:pic>
        <p:nvPicPr>
          <p:cNvPr id="19" name="Slika 18"/>
          <p:cNvPicPr>
            <a:picLocks noChangeAspect="1"/>
          </p:cNvPicPr>
          <p:nvPr/>
        </p:nvPicPr>
        <p:blipFill>
          <a:blip r:embed="rId8"/>
          <a:stretch>
            <a:fillRect/>
          </a:stretch>
        </p:blipFill>
        <p:spPr>
          <a:xfrm>
            <a:off x="535287" y="3202915"/>
            <a:ext cx="2358425" cy="3485356"/>
          </a:xfrm>
          <a:prstGeom prst="rect">
            <a:avLst/>
          </a:prstGeom>
        </p:spPr>
      </p:pic>
    </p:spTree>
    <p:extLst>
      <p:ext uri="{BB962C8B-B14F-4D97-AF65-F5344CB8AC3E}">
        <p14:creationId xmlns:p14="http://schemas.microsoft.com/office/powerpoint/2010/main" val="11324110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a:solidFill>
                  <a:schemeClr val="accent2"/>
                </a:solidFill>
                <a:latin typeface="Gill Sans MT" pitchFamily="34" charset="0"/>
              </a:rPr>
              <a:t>»Odrasli so odšli v hišo, ki je bila, kot je bilo pričakovano, stara, kot naj bi bila tudi teta, a se je Svit po čudežu uštel. Učiteljica za slovenščino in bodoča razredničarka z vzdevkom Nonoumiritese bi rekla, da je to predsodek. No, vsaj tako so se učili v šestem razredu, ki ga je ravno končal z odliko, a ker so bile počitnice, je šlo zgolj za majhen spodrsljaj, ki se lahko zgodi popolnoma vsakemu.«</a:t>
            </a:r>
            <a:endParaRPr lang="sl-SI" sz="1400" dirty="0">
              <a:solidFill>
                <a:schemeClr val="accent2"/>
              </a:solidFill>
              <a:latin typeface="Gill Sans MT" pitchFamily="34" charset="0"/>
            </a:endParaRPr>
          </a:p>
        </p:txBody>
      </p:sp>
      <p:sp>
        <p:nvSpPr>
          <p:cNvPr id="18" name="Rectangle 17"/>
          <p:cNvSpPr/>
          <p:nvPr/>
        </p:nvSpPr>
        <p:spPr>
          <a:xfrm>
            <a:off x="2521140" y="3137010"/>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rgbClr val="00B0F0"/>
                </a:solidFill>
                <a:latin typeface="Gill Sans MT" pitchFamily="34" charset="0"/>
              </a:rPr>
              <a:t>Dvanajstletnega Svita sošolci kličejo </a:t>
            </a:r>
            <a:r>
              <a:rPr lang="sl-SI" sz="1400" dirty="0" err="1">
                <a:solidFill>
                  <a:srgbClr val="00B0F0"/>
                </a:solidFill>
                <a:latin typeface="Gill Sans MT" pitchFamily="34" charset="0"/>
              </a:rPr>
              <a:t>Glavca</a:t>
            </a:r>
            <a:r>
              <a:rPr lang="sl-SI" sz="1400" dirty="0">
                <a:solidFill>
                  <a:srgbClr val="00B0F0"/>
                </a:solidFill>
                <a:latin typeface="Gill Sans MT" pitchFamily="34" charset="0"/>
              </a:rPr>
              <a:t>, sam pa pravi, da je kar </a:t>
            </a:r>
            <a:r>
              <a:rPr lang="sl-SI" sz="1400" dirty="0" err="1">
                <a:solidFill>
                  <a:srgbClr val="00B0F0"/>
                </a:solidFill>
                <a:latin typeface="Gill Sans MT" pitchFamily="34" charset="0"/>
              </a:rPr>
              <a:t>Mega</a:t>
            </a:r>
            <a:r>
              <a:rPr lang="sl-SI" sz="1400" dirty="0">
                <a:solidFill>
                  <a:srgbClr val="00B0F0"/>
                </a:solidFill>
                <a:latin typeface="Gill Sans MT" pitchFamily="34" charset="0"/>
              </a:rPr>
              <a:t> </a:t>
            </a:r>
            <a:r>
              <a:rPr lang="sl-SI" sz="1400" dirty="0" err="1">
                <a:solidFill>
                  <a:srgbClr val="00B0F0"/>
                </a:solidFill>
                <a:latin typeface="Gill Sans MT" pitchFamily="34" charset="0"/>
              </a:rPr>
              <a:t>Glavca</a:t>
            </a:r>
            <a:r>
              <a:rPr lang="sl-SI" sz="1400" dirty="0">
                <a:solidFill>
                  <a:srgbClr val="00B0F0"/>
                </a:solidFill>
                <a:latin typeface="Gill Sans MT" pitchFamily="34" charset="0"/>
              </a:rPr>
              <a:t>. Ne prenaša neumnosti, blesti v logiki, obožuje nogomet, zna opraviti z duhovi, ima direktorske ideje, verjame, da je odličen kuhar in, ja, odrasli in njihovi nasveti mu gredo hudo na živce – čeprav mora včasih priznati, da imajo prav …</a:t>
            </a:r>
          </a:p>
          <a:p>
            <a:endParaRPr lang="sl-SI" sz="1400" dirty="0">
              <a:solidFill>
                <a:srgbClr val="00B0F0"/>
              </a:solidFill>
              <a:latin typeface="Gill Sans MT" pitchFamily="34" charset="0"/>
            </a:endParaRPr>
          </a:p>
          <a:p>
            <a:r>
              <a:rPr lang="sl-SI" sz="1400" dirty="0" err="1">
                <a:solidFill>
                  <a:srgbClr val="00B0F0"/>
                </a:solidFill>
                <a:latin typeface="Gill Sans MT" pitchFamily="34" charset="0"/>
              </a:rPr>
              <a:t>Mega</a:t>
            </a:r>
            <a:r>
              <a:rPr lang="sl-SI" sz="1400" dirty="0">
                <a:solidFill>
                  <a:srgbClr val="00B0F0"/>
                </a:solidFill>
                <a:latin typeface="Gill Sans MT" pitchFamily="34" charset="0"/>
              </a:rPr>
              <a:t> zabavna zgodba o prigodah odraščajočega </a:t>
            </a:r>
            <a:r>
              <a:rPr lang="sl-SI" sz="1400" dirty="0" err="1">
                <a:solidFill>
                  <a:srgbClr val="00B0F0"/>
                </a:solidFill>
                <a:latin typeface="Gill Sans MT" pitchFamily="34" charset="0"/>
              </a:rPr>
              <a:t>Mega</a:t>
            </a:r>
            <a:r>
              <a:rPr lang="sl-SI" sz="1400" dirty="0">
                <a:solidFill>
                  <a:srgbClr val="00B0F0"/>
                </a:solidFill>
                <a:latin typeface="Gill Sans MT" pitchFamily="34" charset="0"/>
              </a:rPr>
              <a:t> </a:t>
            </a:r>
            <a:r>
              <a:rPr lang="sl-SI" sz="1400" dirty="0" err="1">
                <a:solidFill>
                  <a:srgbClr val="00B0F0"/>
                </a:solidFill>
                <a:latin typeface="Gill Sans MT" pitchFamily="34" charset="0"/>
              </a:rPr>
              <a:t>Glavce</a:t>
            </a:r>
            <a:r>
              <a:rPr lang="sl-SI" sz="1400" dirty="0">
                <a:solidFill>
                  <a:srgbClr val="00B0F0"/>
                </a:solidFill>
                <a:latin typeface="Gill Sans MT" pitchFamily="34" charset="0"/>
              </a:rPr>
              <a:t>.</a:t>
            </a: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err="1">
                <a:solidFill>
                  <a:srgbClr val="FF0000"/>
                </a:solidFill>
                <a:latin typeface="Gill Sans MT" pitchFamily="34" charset="0"/>
              </a:rPr>
              <a:t>Mega</a:t>
            </a:r>
            <a:r>
              <a:rPr lang="sl-SI" dirty="0">
                <a:solidFill>
                  <a:srgbClr val="FF0000"/>
                </a:solidFill>
                <a:latin typeface="Gill Sans MT" pitchFamily="34" charset="0"/>
              </a:rPr>
              <a:t> </a:t>
            </a:r>
            <a:r>
              <a:rPr lang="sl-SI" dirty="0" err="1">
                <a:solidFill>
                  <a:srgbClr val="FF0000"/>
                </a:solidFill>
                <a:latin typeface="Gill Sans MT" pitchFamily="34" charset="0"/>
              </a:rPr>
              <a:t>glavca</a:t>
            </a:r>
            <a:endParaRPr lang="sl-SI" dirty="0">
              <a:solidFill>
                <a:srgbClr val="FF0000"/>
              </a:solidFill>
              <a:latin typeface="Gill Sans MT" pitchFamily="34" charset="0"/>
            </a:endParaRP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5" name="Slika 4"/>
          <p:cNvPicPr>
            <a:picLocks noChangeAspect="1"/>
          </p:cNvPicPr>
          <p:nvPr/>
        </p:nvPicPr>
        <p:blipFill>
          <a:blip r:embed="rId7"/>
          <a:stretch>
            <a:fillRect/>
          </a:stretch>
        </p:blipFill>
        <p:spPr>
          <a:xfrm>
            <a:off x="381000" y="3125580"/>
            <a:ext cx="2603535" cy="3623253"/>
          </a:xfrm>
          <a:prstGeom prst="rect">
            <a:avLst/>
          </a:prstGeom>
        </p:spPr>
      </p:pic>
      <p:pic>
        <p:nvPicPr>
          <p:cNvPr id="19" name="Slika 18"/>
          <p:cNvPicPr>
            <a:picLocks noChangeAspect="1"/>
          </p:cNvPicPr>
          <p:nvPr/>
        </p:nvPicPr>
        <p:blipFill>
          <a:blip r:embed="rId8"/>
          <a:stretch>
            <a:fillRect/>
          </a:stretch>
        </p:blipFill>
        <p:spPr>
          <a:xfrm>
            <a:off x="897632" y="595531"/>
            <a:ext cx="1072989" cy="1371719"/>
          </a:xfrm>
          <a:prstGeom prst="rect">
            <a:avLst/>
          </a:prstGeom>
        </p:spPr>
      </p:pic>
    </p:spTree>
    <p:extLst>
      <p:ext uri="{BB962C8B-B14F-4D97-AF65-F5344CB8AC3E}">
        <p14:creationId xmlns:p14="http://schemas.microsoft.com/office/powerpoint/2010/main" val="15925705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chemeClr val="accent2"/>
                </a:solidFill>
                <a:latin typeface="Gill Sans MT" pitchFamily="34" charset="0"/>
              </a:rPr>
              <a:t>Ko bi bili vsaj moji lasje skodrani, ampak so nikakršni. Tega sranja ni vredno pustiti rasti niti ga ni vredno ostriči, ker to sploh niso lasje, to je pajčevina, to so štrene. Drugi točno vejo, ko se morajo počesati, ampak tega se še počesati ne da.</a:t>
            </a:r>
          </a:p>
          <a:p>
            <a:r>
              <a:rPr lang="sl-SI" sz="1400" dirty="0">
                <a:solidFill>
                  <a:schemeClr val="accent2"/>
                </a:solidFill>
                <a:latin typeface="Gill Sans MT" pitchFamily="34" charset="0"/>
              </a:rPr>
              <a:t>Če se počešem naprej, je - grozno, če se počešem nazaj, je - grozno, če si naredim prečko - je pa še </a:t>
            </a:r>
            <a:r>
              <a:rPr lang="sl-SI" sz="1400" dirty="0" err="1">
                <a:solidFill>
                  <a:schemeClr val="accent2"/>
                </a:solidFill>
                <a:latin typeface="Gill Sans MT" pitchFamily="34" charset="0"/>
              </a:rPr>
              <a:t>najgrozlivejše</a:t>
            </a:r>
            <a:r>
              <a:rPr lang="sl-SI" sz="1400" dirty="0">
                <a:solidFill>
                  <a:schemeClr val="accent2"/>
                </a:solidFill>
                <a:latin typeface="Gill Sans MT" pitchFamily="34" charset="0"/>
              </a:rPr>
              <a:t>. Super.</a:t>
            </a:r>
          </a:p>
        </p:txBody>
      </p:sp>
      <p:sp>
        <p:nvSpPr>
          <p:cNvPr id="18" name="Rectangle 17"/>
          <p:cNvSpPr/>
          <p:nvPr/>
        </p:nvSpPr>
        <p:spPr>
          <a:xfrm>
            <a:off x="2521140" y="3137010"/>
            <a:ext cx="3340359"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400" dirty="0">
                <a:solidFill>
                  <a:srgbClr val="00B050"/>
                </a:solidFill>
                <a:latin typeface="Gill Sans MT" pitchFamily="34" charset="0"/>
              </a:rPr>
              <a:t>Zgodbo pripoveduje najstnik brez imena. Ugotavlja, da se je vse na njegovi zunanjosti spremenilo, pa sploh ne ve kdaj. Seveda ne na boljše. Bolj, kot se gleda v ogledalo, slabše je - pojavili so se mozolji, oči so čudne, lasje ne stojijo v nobeno smer in nikoli ne ve, kaj naj stori z rokami. Knjiga o najstniku za najstnike. Knjiga, ki mlade opomni, da se vsi soočajo s podobnimi težavami in ponudi tolažbo, da vse mine.</a:t>
            </a:r>
          </a:p>
        </p:txBody>
      </p:sp>
      <p:sp>
        <p:nvSpPr>
          <p:cNvPr id="20" name="Rectangle 19"/>
          <p:cNvSpPr/>
          <p:nvPr/>
        </p:nvSpPr>
        <p:spPr>
          <a:xfrm>
            <a:off x="424543" y="3059430"/>
            <a:ext cx="2667000"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2200" dirty="0">
                <a:solidFill>
                  <a:prstClr val="white">
                    <a:lumMod val="50000"/>
                  </a:prstClr>
                </a:solidFill>
                <a:latin typeface="Gill Sans MT" pitchFamily="34" charset="0"/>
              </a:rPr>
              <a:t>podbesedilo</a:t>
            </a:r>
          </a:p>
          <a:p>
            <a:endParaRPr lang="sl-SI" sz="2400" dirty="0">
              <a:solidFill>
                <a:prstClr val="white">
                  <a:lumMod val="50000"/>
                </a:prstClr>
              </a:solidFill>
              <a:latin typeface="Gill Sans MT" pitchFamily="34" charset="0"/>
            </a:endParaRPr>
          </a:p>
        </p:txBody>
      </p:sp>
      <p:sp>
        <p:nvSpPr>
          <p:cNvPr id="6" name="Rectangle 5"/>
          <p:cNvSpPr/>
          <p:nvPr/>
        </p:nvSpPr>
        <p:spPr>
          <a:xfrm>
            <a:off x="381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Pred ogledalom</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194499" y="2135024"/>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35036"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5" name="Slika 4"/>
          <p:cNvPicPr>
            <a:picLocks noChangeAspect="1"/>
          </p:cNvPicPr>
          <p:nvPr/>
        </p:nvPicPr>
        <p:blipFill>
          <a:blip r:embed="rId7"/>
          <a:stretch>
            <a:fillRect/>
          </a:stretch>
        </p:blipFill>
        <p:spPr>
          <a:xfrm>
            <a:off x="651434" y="3177922"/>
            <a:ext cx="2126131" cy="3573016"/>
          </a:xfrm>
          <a:prstGeom prst="rect">
            <a:avLst/>
          </a:prstGeom>
        </p:spPr>
      </p:pic>
      <p:pic>
        <p:nvPicPr>
          <p:cNvPr id="19" name="Slika 18"/>
          <p:cNvPicPr>
            <a:picLocks noChangeAspect="1"/>
          </p:cNvPicPr>
          <p:nvPr/>
        </p:nvPicPr>
        <p:blipFill>
          <a:blip r:embed="rId8"/>
          <a:stretch>
            <a:fillRect/>
          </a:stretch>
        </p:blipFill>
        <p:spPr>
          <a:xfrm>
            <a:off x="897632" y="544120"/>
            <a:ext cx="1072989" cy="1371719"/>
          </a:xfrm>
          <a:prstGeom prst="rect">
            <a:avLst/>
          </a:prstGeom>
        </p:spPr>
      </p:pic>
    </p:spTree>
    <p:extLst>
      <p:ext uri="{BB962C8B-B14F-4D97-AF65-F5344CB8AC3E}">
        <p14:creationId xmlns:p14="http://schemas.microsoft.com/office/powerpoint/2010/main" val="1555477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Rectangle 13"/>
          <p:cNvSpPr/>
          <p:nvPr/>
        </p:nvSpPr>
        <p:spPr>
          <a:xfrm>
            <a:off x="5436096" y="3132885"/>
            <a:ext cx="3326904" cy="3759405"/>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400" dirty="0">
              <a:solidFill>
                <a:schemeClr val="accent2"/>
              </a:solidFill>
              <a:latin typeface="Gill Sans MT" pitchFamily="34" charset="0"/>
            </a:endParaRPr>
          </a:p>
        </p:txBody>
      </p:sp>
      <p:sp>
        <p:nvSpPr>
          <p:cNvPr id="18" name="Rectangle 17"/>
          <p:cNvSpPr/>
          <p:nvPr/>
        </p:nvSpPr>
        <p:spPr>
          <a:xfrm>
            <a:off x="2195737" y="3084882"/>
            <a:ext cx="3535374" cy="372099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r>
              <a:rPr lang="sl-SI" sz="1200" dirty="0">
                <a:solidFill>
                  <a:srgbClr val="00B050"/>
                </a:solidFill>
                <a:latin typeface="Gill Sans MT" pitchFamily="34" charset="0"/>
              </a:rPr>
              <a:t>Ob desetih zanimivih zgodbicah otroci spoznavajo evolucijo, ki predstavlja enega najpomembnejših naravnih mehanizmov.  V zabavnih, zanimivih in otroško navihanih, a poučnih dialogih med </a:t>
            </a:r>
            <a:r>
              <a:rPr lang="sl-SI" sz="1200" dirty="0" err="1">
                <a:solidFill>
                  <a:srgbClr val="00B050"/>
                </a:solidFill>
                <a:latin typeface="Gill Sans MT" pitchFamily="34" charset="0"/>
              </a:rPr>
              <a:t>dinozavrinjo</a:t>
            </a:r>
            <a:r>
              <a:rPr lang="sl-SI" sz="1200" dirty="0">
                <a:solidFill>
                  <a:srgbClr val="00B050"/>
                </a:solidFill>
                <a:latin typeface="Gill Sans MT" pitchFamily="34" charset="0"/>
              </a:rPr>
              <a:t> Anko, </a:t>
            </a:r>
            <a:r>
              <a:rPr lang="sl-SI" sz="1200" dirty="0" err="1">
                <a:solidFill>
                  <a:srgbClr val="00B050"/>
                </a:solidFill>
                <a:latin typeface="Gill Sans MT" pitchFamily="34" charset="0"/>
              </a:rPr>
              <a:t>kitinjo</a:t>
            </a:r>
            <a:r>
              <a:rPr lang="sl-SI" sz="1200" dirty="0">
                <a:solidFill>
                  <a:srgbClr val="00B050"/>
                </a:solidFill>
                <a:latin typeface="Gill Sans MT" pitchFamily="34" charset="0"/>
              </a:rPr>
              <a:t> </a:t>
            </a:r>
            <a:r>
              <a:rPr lang="sl-SI" sz="1200" dirty="0" err="1">
                <a:solidFill>
                  <a:srgbClr val="00B050"/>
                </a:solidFill>
                <a:latin typeface="Gill Sans MT" pitchFamily="34" charset="0"/>
              </a:rPr>
              <a:t>Leonoro</a:t>
            </a:r>
            <a:r>
              <a:rPr lang="sl-SI" sz="1200" dirty="0">
                <a:solidFill>
                  <a:srgbClr val="00B050"/>
                </a:solidFill>
                <a:latin typeface="Gill Sans MT" pitchFamily="34" charset="0"/>
              </a:rPr>
              <a:t> in ostalimi muzejskimi razstavnimi liki in eksponati, ki vsako noč oživijo, se bodo tako seznanili z razvojem evolucijske teorije, se z Darwinom na ladji </a:t>
            </a:r>
            <a:r>
              <a:rPr lang="sl-SI" sz="1200" dirty="0" err="1">
                <a:solidFill>
                  <a:srgbClr val="00B050"/>
                </a:solidFill>
                <a:latin typeface="Gill Sans MT" pitchFamily="34" charset="0"/>
              </a:rPr>
              <a:t>Beagle</a:t>
            </a:r>
            <a:r>
              <a:rPr lang="sl-SI" sz="1200" dirty="0">
                <a:solidFill>
                  <a:srgbClr val="00B050"/>
                </a:solidFill>
                <a:latin typeface="Gill Sans MT" pitchFamily="34" charset="0"/>
              </a:rPr>
              <a:t> podali na pot okoli sveta, razglabljali o mehanizmih, ki poganjajo evolucijo, spoznavali naše prednike, se zamislili nad človekovim poseganjem v naravne mehanizme in razmišljali, kakšna usoda nas čaka. Raziskovali bodo raznolike obraze evolucije in iskali odgovore na vprašanja kako nastanejo nove vrste.</a:t>
            </a:r>
          </a:p>
        </p:txBody>
      </p:sp>
      <p:sp>
        <p:nvSpPr>
          <p:cNvPr id="20" name="Rectangle 19"/>
          <p:cNvSpPr/>
          <p:nvPr/>
        </p:nvSpPr>
        <p:spPr>
          <a:xfrm>
            <a:off x="-540568" y="3048000"/>
            <a:ext cx="3185686" cy="3810000"/>
          </a:xfrm>
          <a:prstGeom prst="rect">
            <a:avLst/>
          </a:prstGeom>
          <a:gradFill flip="none" rotWithShape="1">
            <a:gsLst>
              <a:gs pos="0">
                <a:schemeClr val="bg1">
                  <a:alpha val="0"/>
                </a:schemeClr>
              </a:gs>
              <a:gs pos="50000">
                <a:schemeClr val="bg2">
                  <a:lumMod val="90000"/>
                  <a:alpha val="75000"/>
                </a:schemeClr>
              </a:gs>
              <a:gs pos="100000">
                <a:schemeClr val="bg1">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4000" tIns="91440" rtlCol="0" anchor="t" anchorCtr="0"/>
          <a:lstStyle/>
          <a:p>
            <a:endParaRPr lang="sl-SI" sz="1200" dirty="0">
              <a:solidFill>
                <a:prstClr val="white">
                  <a:lumMod val="50000"/>
                </a:prstClr>
              </a:solidFill>
              <a:latin typeface="Gill Sans MT" panose="020B0502020104020203" pitchFamily="34" charset="-18"/>
            </a:endParaRPr>
          </a:p>
        </p:txBody>
      </p:sp>
      <p:sp>
        <p:nvSpPr>
          <p:cNvPr id="6" name="Rectangle 5"/>
          <p:cNvSpPr/>
          <p:nvPr/>
        </p:nvSpPr>
        <p:spPr>
          <a:xfrm>
            <a:off x="42454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dirty="0">
                <a:solidFill>
                  <a:srgbClr val="FF0000"/>
                </a:solidFill>
                <a:latin typeface="Gill Sans MT" pitchFamily="34" charset="0"/>
              </a:rPr>
              <a:t>(O)živela evolucija</a:t>
            </a:r>
          </a:p>
        </p:txBody>
      </p:sp>
      <p:sp>
        <p:nvSpPr>
          <p:cNvPr id="8" name="TextBox 7"/>
          <p:cNvSpPr txBox="1"/>
          <p:nvPr/>
        </p:nvSpPr>
        <p:spPr>
          <a:xfrm>
            <a:off x="381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1</a:t>
            </a:r>
          </a:p>
        </p:txBody>
      </p:sp>
      <p:cxnSp>
        <p:nvCxnSpPr>
          <p:cNvPr id="10" name="Straight Connector 9"/>
          <p:cNvCxnSpPr/>
          <p:nvPr/>
        </p:nvCxnSpPr>
        <p:spPr>
          <a:xfrm rot="5400000">
            <a:off x="724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10739110_rattlesnakeledge.jpg"/>
          <p:cNvPicPr>
            <a:picLocks noChangeAspect="1"/>
          </p:cNvPicPr>
          <p:nvPr/>
        </p:nvPicPr>
        <p:blipFill>
          <a:blip r:embed="rId3" cstate="print"/>
          <a:srcRect/>
          <a:stretch>
            <a:fillRect/>
          </a:stretch>
        </p:blipFill>
        <p:spPr>
          <a:xfrm>
            <a:off x="381000" y="609600"/>
            <a:ext cx="8382000" cy="1351935"/>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pic>
      <p:sp>
        <p:nvSpPr>
          <p:cNvPr id="11" name="Rectangle 10"/>
          <p:cNvSpPr/>
          <p:nvPr/>
        </p:nvSpPr>
        <p:spPr>
          <a:xfrm>
            <a:off x="3209293" y="2066165"/>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75000"/>
                  </a:schemeClr>
                </a:solidFill>
                <a:latin typeface="Gill Sans MT" pitchFamily="34" charset="0"/>
              </a:rPr>
              <a:t>O KNJIGI</a:t>
            </a:r>
          </a:p>
        </p:txBody>
      </p:sp>
      <p:sp>
        <p:nvSpPr>
          <p:cNvPr id="12" name="TextBox 11"/>
          <p:cNvSpPr txBox="1"/>
          <p:nvPr/>
        </p:nvSpPr>
        <p:spPr>
          <a:xfrm>
            <a:off x="3290628" y="1959199"/>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2</a:t>
            </a:r>
          </a:p>
        </p:txBody>
      </p:sp>
      <p:cxnSp>
        <p:nvCxnSpPr>
          <p:cNvPr id="13" name="Straight Connector 12"/>
          <p:cNvCxnSpPr/>
          <p:nvPr/>
        </p:nvCxnSpPr>
        <p:spPr>
          <a:xfrm rot="5400000">
            <a:off x="3578730"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096000" y="2133600"/>
            <a:ext cx="2667000" cy="914400"/>
          </a:xfrm>
          <a:prstGeom prst="rect">
            <a:avLst/>
          </a:prstGeom>
          <a:gradFill flip="none" rotWithShape="1">
            <a:gsLst>
              <a:gs pos="32000">
                <a:schemeClr val="bg2"/>
              </a:gs>
              <a:gs pos="100000">
                <a:schemeClr val="bg2">
                  <a:lumMod val="75000"/>
                </a:schemeClr>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r>
              <a:rPr lang="sl-SI" sz="2200" dirty="0">
                <a:solidFill>
                  <a:schemeClr val="accent6">
                    <a:lumMod val="50000"/>
                  </a:schemeClr>
                </a:solidFill>
                <a:latin typeface="Gill Sans MT" pitchFamily="34" charset="0"/>
              </a:rPr>
              <a:t>IZ KNJIGE</a:t>
            </a:r>
          </a:p>
        </p:txBody>
      </p:sp>
      <p:sp>
        <p:nvSpPr>
          <p:cNvPr id="16" name="TextBox 15"/>
          <p:cNvSpPr txBox="1"/>
          <p:nvPr/>
        </p:nvSpPr>
        <p:spPr>
          <a:xfrm>
            <a:off x="6096000" y="2133600"/>
            <a:ext cx="685800" cy="861774"/>
          </a:xfrm>
          <a:prstGeom prst="rect">
            <a:avLst/>
          </a:prstGeom>
          <a:noFill/>
        </p:spPr>
        <p:txBody>
          <a:bodyPr wrap="square" rtlCol="0">
            <a:spAutoFit/>
          </a:bodyPr>
          <a:lstStyle/>
          <a:p>
            <a:pPr algn="ctr"/>
            <a:r>
              <a:rPr lang="en-US" sz="5000" dirty="0">
                <a:solidFill>
                  <a:srgbClr val="EEECE1">
                    <a:lumMod val="75000"/>
                  </a:srgbClr>
                </a:solidFill>
                <a:latin typeface="Calisto MT" pitchFamily="18" charset="0"/>
              </a:rPr>
              <a:t>3</a:t>
            </a:r>
          </a:p>
        </p:txBody>
      </p:sp>
      <p:cxnSp>
        <p:nvCxnSpPr>
          <p:cNvPr id="17" name="Straight Connector 16"/>
          <p:cNvCxnSpPr/>
          <p:nvPr/>
        </p:nvCxnSpPr>
        <p:spPr>
          <a:xfrm rot="5400000">
            <a:off x="6439694" y="25900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4"/>
          <a:stretch>
            <a:fillRect/>
          </a:stretch>
        </p:blipFill>
        <p:spPr>
          <a:xfrm>
            <a:off x="381000" y="555550"/>
            <a:ext cx="8382000" cy="1405985"/>
          </a:xfrm>
          <a:prstGeom prst="rect">
            <a:avLst/>
          </a:prstGeom>
        </p:spPr>
      </p:pic>
      <p:pic>
        <p:nvPicPr>
          <p:cNvPr id="4" name="Slika 3"/>
          <p:cNvPicPr>
            <a:picLocks noChangeAspect="1"/>
          </p:cNvPicPr>
          <p:nvPr/>
        </p:nvPicPr>
        <p:blipFill>
          <a:blip r:embed="rId5"/>
          <a:stretch>
            <a:fillRect/>
          </a:stretch>
        </p:blipFill>
        <p:spPr>
          <a:xfrm>
            <a:off x="3209293" y="555550"/>
            <a:ext cx="1650740" cy="1405985"/>
          </a:xfrm>
          <a:prstGeom prst="rect">
            <a:avLst/>
          </a:prstGeom>
        </p:spPr>
      </p:pic>
      <p:pic>
        <p:nvPicPr>
          <p:cNvPr id="22" name="Slika 21"/>
          <p:cNvPicPr>
            <a:picLocks noChangeAspect="1"/>
          </p:cNvPicPr>
          <p:nvPr/>
        </p:nvPicPr>
        <p:blipFill>
          <a:blip r:embed="rId6"/>
          <a:stretch>
            <a:fillRect/>
          </a:stretch>
        </p:blipFill>
        <p:spPr>
          <a:xfrm>
            <a:off x="6036167" y="632007"/>
            <a:ext cx="1488161" cy="1327192"/>
          </a:xfrm>
          <a:prstGeom prst="rect">
            <a:avLst/>
          </a:prstGeom>
        </p:spPr>
      </p:pic>
      <p:pic>
        <p:nvPicPr>
          <p:cNvPr id="9" name="Slika 8"/>
          <p:cNvPicPr>
            <a:picLocks noChangeAspect="1"/>
          </p:cNvPicPr>
          <p:nvPr/>
        </p:nvPicPr>
        <p:blipFill>
          <a:blip r:embed="rId7"/>
          <a:stretch>
            <a:fillRect/>
          </a:stretch>
        </p:blipFill>
        <p:spPr>
          <a:xfrm>
            <a:off x="854268" y="586450"/>
            <a:ext cx="1072989" cy="1371719"/>
          </a:xfrm>
          <a:prstGeom prst="rect">
            <a:avLst/>
          </a:prstGeom>
        </p:spPr>
      </p:pic>
      <p:pic>
        <p:nvPicPr>
          <p:cNvPr id="19" name="Slika 18"/>
          <p:cNvPicPr>
            <a:picLocks noChangeAspect="1"/>
          </p:cNvPicPr>
          <p:nvPr/>
        </p:nvPicPr>
        <p:blipFill>
          <a:blip r:embed="rId8"/>
          <a:stretch>
            <a:fillRect/>
          </a:stretch>
        </p:blipFill>
        <p:spPr>
          <a:xfrm>
            <a:off x="292104" y="3137128"/>
            <a:ext cx="2499002" cy="3356992"/>
          </a:xfrm>
          <a:prstGeom prst="rect">
            <a:avLst/>
          </a:prstGeom>
        </p:spPr>
      </p:pic>
      <p:pic>
        <p:nvPicPr>
          <p:cNvPr id="3" name="Slika 2"/>
          <p:cNvPicPr>
            <a:picLocks noChangeAspect="1"/>
          </p:cNvPicPr>
          <p:nvPr/>
        </p:nvPicPr>
        <p:blipFill>
          <a:blip r:embed="rId9"/>
          <a:stretch>
            <a:fillRect/>
          </a:stretch>
        </p:blipFill>
        <p:spPr>
          <a:xfrm>
            <a:off x="5565089" y="3671293"/>
            <a:ext cx="3612319" cy="2288662"/>
          </a:xfrm>
          <a:prstGeom prst="rect">
            <a:avLst/>
          </a:prstGeom>
        </p:spPr>
      </p:pic>
    </p:spTree>
    <p:extLst>
      <p:ext uri="{BB962C8B-B14F-4D97-AF65-F5344CB8AC3E}">
        <p14:creationId xmlns:p14="http://schemas.microsoft.com/office/powerpoint/2010/main" val="2136647240"/>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B51597A-D120-4D6E-981F-4B402354B2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Slika s tremi stolpci z besedilom</Template>
  <TotalTime>0</TotalTime>
  <Words>1563</Words>
  <Application>Microsoft Office PowerPoint</Application>
  <PresentationFormat>Diaprojekcija na zaslonu (4:3)</PresentationFormat>
  <Paragraphs>114</Paragraphs>
  <Slides>11</Slides>
  <Notes>11</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11</vt:i4>
      </vt:variant>
    </vt:vector>
  </HeadingPairs>
  <TitlesOfParts>
    <vt:vector size="16" baseType="lpstr">
      <vt:lpstr>Arial</vt:lpstr>
      <vt:lpstr>Calibri</vt:lpstr>
      <vt:lpstr>Calisto MT</vt:lpstr>
      <vt:lpstr>Gill Sans MT</vt:lpstr>
      <vt:lpstr>1_Office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2020-12-07T11:46:11Z</dcterms:created>
  <dcterms:modified xsi:type="dcterms:W3CDTF">2022-12-01T12:42:22Z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TC018814419991</vt:lpwstr>
  </property>
</Properties>
</file>