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3"/>
  </p:notesMasterIdLst>
  <p:sldIdLst>
    <p:sldId id="256" r:id="rId3"/>
    <p:sldId id="298" r:id="rId4"/>
    <p:sldId id="299" r:id="rId5"/>
    <p:sldId id="300" r:id="rId6"/>
    <p:sldId id="301" r:id="rId7"/>
    <p:sldId id="302" r:id="rId8"/>
    <p:sldId id="305" r:id="rId9"/>
    <p:sldId id="306" r:id="rId10"/>
    <p:sldId id="307" r:id="rId11"/>
    <p:sldId id="30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CA57"/>
    <a:srgbClr val="D41AC7"/>
    <a:srgbClr val="CD2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74613" autoAdjust="0"/>
  </p:normalViewPr>
  <p:slideViewPr>
    <p:cSldViewPr showGuides="1">
      <p:cViewPr varScale="1">
        <p:scale>
          <a:sx n="64" d="100"/>
          <a:sy n="64" d="100"/>
        </p:scale>
        <p:origin x="1896"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A7AF71-3194-4237-A305-7D1955EDEB0C}" type="datetimeFigureOut">
              <a:rPr lang="en-US" smtClean="0"/>
              <a:t>1/4/2023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DD8054-7F9B-4ACB-B971-667A2E275AF8}" type="slidenum">
              <a:rPr lang="en-US" smtClean="0"/>
              <a:t>‹#›</a:t>
            </a:fld>
            <a:endParaRPr lang="en-US"/>
          </a:p>
        </p:txBody>
      </p:sp>
    </p:spTree>
    <p:extLst>
      <p:ext uri="{BB962C8B-B14F-4D97-AF65-F5344CB8AC3E}">
        <p14:creationId xmlns:p14="http://schemas.microsoft.com/office/powerpoint/2010/main" val="2902535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238880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3601365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1542953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1393030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2390312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3659812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3940840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1416999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2122322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4178098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1/4/2023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a:t>Uredite slog naslova matrice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5785-8A43-4CC4-A705-D4AA7E8DB57F}" type="datetimeFigureOut">
              <a:rPr lang="en-US" smtClean="0">
                <a:solidFill>
                  <a:prstClr val="black">
                    <a:tint val="75000"/>
                  </a:prstClr>
                </a:solidFill>
              </a:rPr>
              <a:pPr/>
              <a:t>1/4/2023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6574170"/>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youtube.com/watch?v=6_cp6oRV1kg" TargetMode="External"/><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5436096" y="3132885"/>
            <a:ext cx="3326904"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endParaRPr lang="sl-SI" sz="1400" dirty="0">
              <a:solidFill>
                <a:schemeClr val="accent2"/>
              </a:solidFill>
              <a:latin typeface="Gill Sans MT" pitchFamily="34" charset="0"/>
            </a:endParaRPr>
          </a:p>
        </p:txBody>
      </p:sp>
      <p:sp>
        <p:nvSpPr>
          <p:cNvPr id="18" name="Rectangle 17"/>
          <p:cNvSpPr/>
          <p:nvPr/>
        </p:nvSpPr>
        <p:spPr>
          <a:xfrm>
            <a:off x="2521140" y="3046576"/>
            <a:ext cx="3340359" cy="372099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200" dirty="0">
                <a:solidFill>
                  <a:srgbClr val="00B050"/>
                </a:solidFill>
                <a:latin typeface="Gill Sans MT" pitchFamily="34" charset="0"/>
              </a:rPr>
              <a:t>V slikanici PRIPOVED O BELI ZIMI že diši po prvih snežinkah. In sneg razveseli tudi mlade ježke, ki bi se rajši igrali na snegu, kakor spali. A nato jim mama ježevka pove pripoved, da prav tisto o beli zimi, ki gre iz ježevega roda v rod.</a:t>
            </a:r>
          </a:p>
          <a:p>
            <a:endParaRPr lang="sl-SI" sz="1200" dirty="0">
              <a:solidFill>
                <a:srgbClr val="00B050"/>
              </a:solidFill>
              <a:latin typeface="Gill Sans MT" pitchFamily="34" charset="0"/>
            </a:endParaRPr>
          </a:p>
          <a:p>
            <a:r>
              <a:rPr lang="sl-SI" sz="1200" dirty="0">
                <a:solidFill>
                  <a:srgbClr val="00B050"/>
                </a:solidFill>
                <a:latin typeface="Gill Sans MT" pitchFamily="34" charset="0"/>
              </a:rPr>
              <a:t> </a:t>
            </a:r>
          </a:p>
          <a:p>
            <a:endParaRPr lang="sl-SI" sz="1200" dirty="0">
              <a:solidFill>
                <a:srgbClr val="00B050"/>
              </a:solidFill>
              <a:latin typeface="Gill Sans MT" pitchFamily="34" charset="0"/>
            </a:endParaRPr>
          </a:p>
          <a:p>
            <a:r>
              <a:rPr lang="sl-SI" sz="1200" dirty="0">
                <a:solidFill>
                  <a:srgbClr val="00B050"/>
                </a:solidFill>
                <a:latin typeface="Gill Sans MT" pitchFamily="34" charset="0"/>
              </a:rPr>
              <a:t>Kako je bilo potem in ali so ježki končno zaspali?</a:t>
            </a:r>
          </a:p>
        </p:txBody>
      </p:sp>
      <p:sp>
        <p:nvSpPr>
          <p:cNvPr id="20" name="Rectangle 19"/>
          <p:cNvSpPr/>
          <p:nvPr/>
        </p:nvSpPr>
        <p:spPr>
          <a:xfrm>
            <a:off x="424543" y="304800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2200" dirty="0">
                <a:solidFill>
                  <a:prstClr val="white">
                    <a:lumMod val="50000"/>
                  </a:prstClr>
                </a:solidFill>
                <a:latin typeface="Gill Sans MT" pitchFamily="34" charset="0"/>
              </a:rPr>
              <a:t>podbesedilo</a:t>
            </a:r>
          </a:p>
          <a:p>
            <a:endParaRPr lang="sl-SI" sz="2400" dirty="0">
              <a:solidFill>
                <a:prstClr val="white">
                  <a:lumMod val="50000"/>
                </a:prstClr>
              </a:solidFill>
              <a:latin typeface="Gill Sans MT" pitchFamily="34" charset="0"/>
            </a:endParaRPr>
          </a:p>
        </p:txBody>
      </p:sp>
      <p:sp>
        <p:nvSpPr>
          <p:cNvPr id="6" name="Rectangle 5"/>
          <p:cNvSpPr/>
          <p:nvPr/>
        </p:nvSpPr>
        <p:spPr>
          <a:xfrm>
            <a:off x="450786" y="2094379"/>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a:solidFill>
                  <a:srgbClr val="FF0000"/>
                </a:solidFill>
                <a:latin typeface="Gill Sans MT" pitchFamily="34" charset="0"/>
              </a:rPr>
              <a:t>Pripoved o beli zimi</a:t>
            </a: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1</a:t>
            </a: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194499" y="2135024"/>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a:solidFill>
                  <a:schemeClr val="accent6">
                    <a:lumMod val="75000"/>
                  </a:schemeClr>
                </a:solidFill>
                <a:latin typeface="Gill Sans MT" pitchFamily="34" charset="0"/>
              </a:rPr>
              <a:t>O KNJIGI</a:t>
            </a:r>
          </a:p>
        </p:txBody>
      </p:sp>
      <p:sp>
        <p:nvSpPr>
          <p:cNvPr id="12" name="TextBox 11"/>
          <p:cNvSpPr txBox="1"/>
          <p:nvPr/>
        </p:nvSpPr>
        <p:spPr>
          <a:xfrm>
            <a:off x="3235036"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2</a:t>
            </a: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a:solidFill>
                  <a:schemeClr val="accent6">
                    <a:lumMod val="50000"/>
                  </a:schemeClr>
                </a:solidFill>
                <a:latin typeface="Gill Sans MT" pitchFamily="34" charset="0"/>
              </a:rPr>
              <a:t>IZ KNJIGE</a:t>
            </a: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3</a:t>
            </a: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sp>
        <p:nvSpPr>
          <p:cNvPr id="21" name="Rectangle 13"/>
          <p:cNvSpPr/>
          <p:nvPr/>
        </p:nvSpPr>
        <p:spPr>
          <a:xfrm>
            <a:off x="5188140" y="3133725"/>
            <a:ext cx="3574860"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endParaRPr lang="sl-SI" sz="1200" dirty="0">
              <a:solidFill>
                <a:schemeClr val="accent2"/>
              </a:solidFill>
              <a:latin typeface="Gill Sans MT" pitchFamily="34" charset="0"/>
            </a:endParaRPr>
          </a:p>
        </p:txBody>
      </p:sp>
      <p:pic>
        <p:nvPicPr>
          <p:cNvPr id="9" name="Slika 8"/>
          <p:cNvPicPr>
            <a:picLocks noChangeAspect="1"/>
          </p:cNvPicPr>
          <p:nvPr/>
        </p:nvPicPr>
        <p:blipFill>
          <a:blip r:embed="rId7"/>
          <a:stretch>
            <a:fillRect/>
          </a:stretch>
        </p:blipFill>
        <p:spPr>
          <a:xfrm>
            <a:off x="717486" y="476672"/>
            <a:ext cx="1118210" cy="1482461"/>
          </a:xfrm>
          <a:prstGeom prst="rect">
            <a:avLst/>
          </a:prstGeom>
        </p:spPr>
      </p:pic>
      <p:pic>
        <p:nvPicPr>
          <p:cNvPr id="3" name="Slika 2"/>
          <p:cNvPicPr>
            <a:picLocks noChangeAspect="1"/>
          </p:cNvPicPr>
          <p:nvPr/>
        </p:nvPicPr>
        <p:blipFill>
          <a:blip r:embed="rId8"/>
          <a:stretch>
            <a:fillRect/>
          </a:stretch>
        </p:blipFill>
        <p:spPr>
          <a:xfrm>
            <a:off x="551909" y="3108250"/>
            <a:ext cx="2412268" cy="3624064"/>
          </a:xfrm>
          <a:prstGeom prst="rect">
            <a:avLst/>
          </a:prstGeom>
        </p:spPr>
      </p:pic>
      <p:pic>
        <p:nvPicPr>
          <p:cNvPr id="5" name="Slika 4"/>
          <p:cNvPicPr>
            <a:picLocks noChangeAspect="1"/>
          </p:cNvPicPr>
          <p:nvPr/>
        </p:nvPicPr>
        <p:blipFill>
          <a:blip r:embed="rId9"/>
          <a:stretch>
            <a:fillRect/>
          </a:stretch>
        </p:blipFill>
        <p:spPr>
          <a:xfrm>
            <a:off x="6096000" y="3134140"/>
            <a:ext cx="2857818" cy="3598174"/>
          </a:xfrm>
          <a:prstGeom prst="rect">
            <a:avLst/>
          </a:prstGeom>
        </p:spPr>
      </p:pic>
    </p:spTree>
    <p:extLst>
      <p:ext uri="{BB962C8B-B14F-4D97-AF65-F5344CB8AC3E}">
        <p14:creationId xmlns:p14="http://schemas.microsoft.com/office/powerpoint/2010/main" val="377019616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5724128" y="3132885"/>
            <a:ext cx="3038871"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a:solidFill>
                  <a:schemeClr val="accent2"/>
                </a:solidFill>
                <a:latin typeface="Gill Sans MT" pitchFamily="34" charset="0"/>
                <a:hlinkClick r:id="rId3"/>
              </a:rPr>
              <a:t>https://www.youtube.com/watch?v=6_cp6oRV1kg</a:t>
            </a:r>
            <a:endParaRPr lang="sl-SI" sz="1400" dirty="0">
              <a:solidFill>
                <a:schemeClr val="accent2"/>
              </a:solidFill>
              <a:latin typeface="Gill Sans MT" pitchFamily="34" charset="0"/>
            </a:endParaRPr>
          </a:p>
          <a:p>
            <a:endParaRPr lang="sl-SI" sz="1400" dirty="0">
              <a:solidFill>
                <a:schemeClr val="accent2"/>
              </a:solidFill>
              <a:latin typeface="Gill Sans MT" pitchFamily="34" charset="0"/>
            </a:endParaRPr>
          </a:p>
        </p:txBody>
      </p:sp>
      <p:sp>
        <p:nvSpPr>
          <p:cNvPr id="18" name="Rectangle 17"/>
          <p:cNvSpPr/>
          <p:nvPr/>
        </p:nvSpPr>
        <p:spPr>
          <a:xfrm>
            <a:off x="2562889" y="3075483"/>
            <a:ext cx="3340359" cy="372099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pPr algn="just"/>
            <a:r>
              <a:rPr lang="sl-SI" sz="1200" dirty="0">
                <a:solidFill>
                  <a:srgbClr val="00B050"/>
                </a:solidFill>
                <a:latin typeface="Gill Sans MT" pitchFamily="34" charset="0"/>
              </a:rPr>
              <a:t>Knjiga o zgodovini novomeške košarke, ki je v Novem mestu prisotna že od leta 1976 in je plod več kot dveletnega dela predsednika kluba Mirana Jerman. V njej so podrobno zajete vse sezone ŽKK Krka, obsežno pa je opisana tudi zgodovina košarke, ki se je igrala v Novem mestu pred ustanovitvijo omenjenega kluba.  V knjigi lahko preberemo, poleg vseh dejstev, tudi veliko zanimivih in zabavnih anekdot, ki so predstavljene skozi oči različnih klubskih akterjev.</a:t>
            </a:r>
          </a:p>
        </p:txBody>
      </p:sp>
      <p:sp>
        <p:nvSpPr>
          <p:cNvPr id="20" name="Rectangle 19"/>
          <p:cNvSpPr/>
          <p:nvPr/>
        </p:nvSpPr>
        <p:spPr>
          <a:xfrm>
            <a:off x="424543" y="305943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2200" dirty="0">
                <a:solidFill>
                  <a:prstClr val="white">
                    <a:lumMod val="50000"/>
                  </a:prstClr>
                </a:solidFill>
                <a:latin typeface="Gill Sans MT" pitchFamily="34" charset="0"/>
              </a:rPr>
              <a:t>podbesedilo</a:t>
            </a:r>
          </a:p>
          <a:p>
            <a:endParaRPr lang="sl-SI" sz="2400" dirty="0">
              <a:solidFill>
                <a:prstClr val="white">
                  <a:lumMod val="50000"/>
                </a:prstClr>
              </a:solidFill>
              <a:latin typeface="Gill Sans MT" pitchFamily="34" charset="0"/>
            </a:endParaRPr>
          </a:p>
        </p:txBody>
      </p:sp>
      <p:sp>
        <p:nvSpPr>
          <p:cNvPr id="6" name="Rectangle 5"/>
          <p:cNvSpPr/>
          <p:nvPr/>
        </p:nvSpPr>
        <p:spPr>
          <a:xfrm>
            <a:off x="424543" y="2066165"/>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a:solidFill>
                  <a:srgbClr val="FF0000"/>
                </a:solidFill>
                <a:latin typeface="Gill Sans MT" pitchFamily="34" charset="0"/>
              </a:rPr>
              <a:t>Ženska košarka v Novem mestu</a:t>
            </a: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1</a:t>
            </a: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4"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209293" y="2066165"/>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a:solidFill>
                  <a:schemeClr val="accent6">
                    <a:lumMod val="75000"/>
                  </a:schemeClr>
                </a:solidFill>
                <a:latin typeface="Gill Sans MT" pitchFamily="34" charset="0"/>
              </a:rPr>
              <a:t>O KNJIGI</a:t>
            </a:r>
          </a:p>
        </p:txBody>
      </p:sp>
      <p:sp>
        <p:nvSpPr>
          <p:cNvPr id="12" name="TextBox 11"/>
          <p:cNvSpPr txBox="1"/>
          <p:nvPr/>
        </p:nvSpPr>
        <p:spPr>
          <a:xfrm>
            <a:off x="3290628" y="1959199"/>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2</a:t>
            </a: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36167" y="2077358"/>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a:solidFill>
                  <a:schemeClr val="accent6">
                    <a:lumMod val="50000"/>
                  </a:schemeClr>
                </a:solidFill>
                <a:latin typeface="Gill Sans MT" pitchFamily="34" charset="0"/>
              </a:rPr>
              <a:t>IZ KNJIGE</a:t>
            </a: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3</a:t>
            </a: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5"/>
          <a:stretch>
            <a:fillRect/>
          </a:stretch>
        </p:blipFill>
        <p:spPr>
          <a:xfrm>
            <a:off x="381000" y="555550"/>
            <a:ext cx="8382000" cy="1405985"/>
          </a:xfrm>
          <a:prstGeom prst="rect">
            <a:avLst/>
          </a:prstGeom>
        </p:spPr>
      </p:pic>
      <p:pic>
        <p:nvPicPr>
          <p:cNvPr id="4" name="Slika 3"/>
          <p:cNvPicPr>
            <a:picLocks noChangeAspect="1"/>
          </p:cNvPicPr>
          <p:nvPr/>
        </p:nvPicPr>
        <p:blipFill>
          <a:blip r:embed="rId6"/>
          <a:stretch>
            <a:fillRect/>
          </a:stretch>
        </p:blipFill>
        <p:spPr>
          <a:xfrm>
            <a:off x="3209293" y="555550"/>
            <a:ext cx="1650740" cy="1405985"/>
          </a:xfrm>
          <a:prstGeom prst="rect">
            <a:avLst/>
          </a:prstGeom>
        </p:spPr>
      </p:pic>
      <p:pic>
        <p:nvPicPr>
          <p:cNvPr id="22" name="Slika 21"/>
          <p:cNvPicPr>
            <a:picLocks noChangeAspect="1"/>
          </p:cNvPicPr>
          <p:nvPr/>
        </p:nvPicPr>
        <p:blipFill>
          <a:blip r:embed="rId7"/>
          <a:stretch>
            <a:fillRect/>
          </a:stretch>
        </p:blipFill>
        <p:spPr>
          <a:xfrm>
            <a:off x="6036167" y="632007"/>
            <a:ext cx="1488161" cy="1327192"/>
          </a:xfrm>
          <a:prstGeom prst="rect">
            <a:avLst/>
          </a:prstGeom>
        </p:spPr>
      </p:pic>
      <p:pic>
        <p:nvPicPr>
          <p:cNvPr id="19" name="Slika 18"/>
          <p:cNvPicPr>
            <a:picLocks noChangeAspect="1"/>
          </p:cNvPicPr>
          <p:nvPr/>
        </p:nvPicPr>
        <p:blipFill>
          <a:blip r:embed="rId8"/>
          <a:stretch>
            <a:fillRect/>
          </a:stretch>
        </p:blipFill>
        <p:spPr>
          <a:xfrm>
            <a:off x="1085076" y="609147"/>
            <a:ext cx="1072989" cy="1371719"/>
          </a:xfrm>
          <a:prstGeom prst="rect">
            <a:avLst/>
          </a:prstGeom>
        </p:spPr>
      </p:pic>
      <p:pic>
        <p:nvPicPr>
          <p:cNvPr id="3" name="Slika 2"/>
          <p:cNvPicPr>
            <a:picLocks noChangeAspect="1"/>
          </p:cNvPicPr>
          <p:nvPr/>
        </p:nvPicPr>
        <p:blipFill>
          <a:blip r:embed="rId9"/>
          <a:stretch>
            <a:fillRect/>
          </a:stretch>
        </p:blipFill>
        <p:spPr>
          <a:xfrm>
            <a:off x="381000" y="3187393"/>
            <a:ext cx="2514128" cy="3337951"/>
          </a:xfrm>
          <a:prstGeom prst="rect">
            <a:avLst/>
          </a:prstGeom>
        </p:spPr>
      </p:pic>
    </p:spTree>
    <p:extLst>
      <p:ext uri="{BB962C8B-B14F-4D97-AF65-F5344CB8AC3E}">
        <p14:creationId xmlns:p14="http://schemas.microsoft.com/office/powerpoint/2010/main" val="234772724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5436096" y="3132885"/>
            <a:ext cx="3326904"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a:solidFill>
                  <a:schemeClr val="accent2"/>
                </a:solidFill>
                <a:latin typeface="Gill Sans MT" pitchFamily="34" charset="0"/>
              </a:rPr>
              <a:t>Stoj pokončno. </a:t>
            </a:r>
          </a:p>
          <a:p>
            <a:endParaRPr lang="sl-SI" sz="1400" dirty="0">
              <a:solidFill>
                <a:schemeClr val="accent2"/>
              </a:solidFill>
              <a:latin typeface="Gill Sans MT" pitchFamily="34" charset="0"/>
            </a:endParaRPr>
          </a:p>
          <a:p>
            <a:r>
              <a:rPr lang="sl-SI" sz="1400" dirty="0">
                <a:solidFill>
                  <a:schemeClr val="accent2"/>
                </a:solidFill>
                <a:latin typeface="Gill Sans MT" pitchFamily="34" charset="0"/>
              </a:rPr>
              <a:t>Svoje veje dvigni proti soncu.</a:t>
            </a:r>
          </a:p>
          <a:p>
            <a:endParaRPr lang="sl-SI" sz="1400" dirty="0">
              <a:solidFill>
                <a:schemeClr val="accent2"/>
              </a:solidFill>
              <a:latin typeface="Gill Sans MT" pitchFamily="34" charset="0"/>
            </a:endParaRPr>
          </a:p>
          <a:p>
            <a:r>
              <a:rPr lang="sl-SI" sz="1400" dirty="0">
                <a:solidFill>
                  <a:schemeClr val="accent2"/>
                </a:solidFill>
                <a:latin typeface="Gill Sans MT" pitchFamily="34" charset="0"/>
              </a:rPr>
              <a:t>Bodi drevo!</a:t>
            </a:r>
          </a:p>
          <a:p>
            <a:endParaRPr lang="sl-SI" sz="1400" dirty="0">
              <a:solidFill>
                <a:schemeClr val="accent2"/>
              </a:solidFill>
              <a:latin typeface="Gill Sans MT" pitchFamily="34" charset="0"/>
            </a:endParaRPr>
          </a:p>
          <a:p>
            <a:r>
              <a:rPr lang="sl-SI" sz="1400" dirty="0">
                <a:solidFill>
                  <a:schemeClr val="accent2"/>
                </a:solidFill>
                <a:latin typeface="Gill Sans MT" pitchFamily="34" charset="0"/>
              </a:rPr>
              <a:t>Naj se tvoje korenine vijejo in vraščajo v prst in te </a:t>
            </a:r>
            <a:r>
              <a:rPr lang="sl-SI" sz="1400" dirty="0" err="1">
                <a:solidFill>
                  <a:schemeClr val="accent2"/>
                </a:solidFill>
                <a:latin typeface="Gill Sans MT" pitchFamily="34" charset="0"/>
              </a:rPr>
              <a:t>prizemljujejo</a:t>
            </a:r>
            <a:endParaRPr lang="sl-SI" sz="1400" dirty="0">
              <a:solidFill>
                <a:schemeClr val="accent2"/>
              </a:solidFill>
              <a:latin typeface="Gill Sans MT" pitchFamily="34" charset="0"/>
            </a:endParaRPr>
          </a:p>
          <a:p>
            <a:endParaRPr lang="sl-SI" sz="1400" dirty="0">
              <a:solidFill>
                <a:schemeClr val="accent2"/>
              </a:solidFill>
              <a:latin typeface="Gill Sans MT" pitchFamily="34" charset="0"/>
            </a:endParaRPr>
          </a:p>
        </p:txBody>
      </p:sp>
      <p:sp>
        <p:nvSpPr>
          <p:cNvPr id="18" name="Rectangle 17"/>
          <p:cNvSpPr/>
          <p:nvPr/>
        </p:nvSpPr>
        <p:spPr>
          <a:xfrm>
            <a:off x="2521140" y="3046576"/>
            <a:ext cx="3340359" cy="372099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pPr algn="just"/>
            <a:r>
              <a:rPr lang="sl-SI" sz="1200" dirty="0">
                <a:solidFill>
                  <a:srgbClr val="00B050"/>
                </a:solidFill>
                <a:latin typeface="Gill Sans MT" pitchFamily="34" charset="0"/>
              </a:rPr>
              <a:t>Avtorica je svoje navdušenje nad knjigo Skrivno življenje dreves Petra </a:t>
            </a:r>
            <a:r>
              <a:rPr lang="sl-SI" sz="1200" dirty="0" err="1">
                <a:solidFill>
                  <a:srgbClr val="00B050"/>
                </a:solidFill>
                <a:latin typeface="Gill Sans MT" pitchFamily="34" charset="0"/>
              </a:rPr>
              <a:t>Wohllebena</a:t>
            </a:r>
            <a:r>
              <a:rPr lang="sl-SI" sz="1200" dirty="0">
                <a:solidFill>
                  <a:srgbClr val="00B050"/>
                </a:solidFill>
                <a:latin typeface="Gill Sans MT" pitchFamily="34" charset="0"/>
              </a:rPr>
              <a:t> strastno prelila v naravoslovno slikanico Bodi drevo. Tako je nastalo veličastno praznovanje dreves kot ene največjih stvaritev narave z ustreznimi primerjavami z ljudmi in nežnimi namigi, kako nas drevesa lahko navdahnejo, da postanemo boljši ljudje.</a:t>
            </a:r>
          </a:p>
          <a:p>
            <a:pPr algn="just"/>
            <a:r>
              <a:rPr lang="sl-SI" sz="1200" dirty="0">
                <a:solidFill>
                  <a:srgbClr val="00B050"/>
                </a:solidFill>
                <a:latin typeface="Gill Sans MT" pitchFamily="34" charset="0"/>
              </a:rPr>
              <a:t>Avtorica je našla dober način, kako otrokom posredovati pomen dreves, da bi ga čim bolje razumeli in čim globje začutili. Ljudje in drevesa črpamo moč iz istega sonca in zraka. Tako kot ljudje so tudi drevesa družabna, »pogovarjajo se« in izmenjujejo informacije, delijo si hrano in vire in kot ljudje so skupaj močnejša.</a:t>
            </a:r>
          </a:p>
        </p:txBody>
      </p:sp>
      <p:sp>
        <p:nvSpPr>
          <p:cNvPr id="20" name="Rectangle 19"/>
          <p:cNvSpPr/>
          <p:nvPr/>
        </p:nvSpPr>
        <p:spPr>
          <a:xfrm>
            <a:off x="424543" y="304800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2200" dirty="0">
                <a:solidFill>
                  <a:prstClr val="white">
                    <a:lumMod val="50000"/>
                  </a:prstClr>
                </a:solidFill>
                <a:latin typeface="Gill Sans MT" pitchFamily="34" charset="0"/>
              </a:rPr>
              <a:t>podbesedilo</a:t>
            </a:r>
          </a:p>
          <a:p>
            <a:endParaRPr lang="sl-SI" sz="2400" dirty="0">
              <a:solidFill>
                <a:prstClr val="white">
                  <a:lumMod val="50000"/>
                </a:prstClr>
              </a:solidFill>
              <a:latin typeface="Gill Sans MT" pitchFamily="34" charset="0"/>
            </a:endParaRPr>
          </a:p>
        </p:txBody>
      </p:sp>
      <p:sp>
        <p:nvSpPr>
          <p:cNvPr id="6" name="Rectangle 5"/>
          <p:cNvSpPr/>
          <p:nvPr/>
        </p:nvSpPr>
        <p:spPr>
          <a:xfrm>
            <a:off x="381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a:solidFill>
                  <a:srgbClr val="FF0000"/>
                </a:solidFill>
                <a:latin typeface="Gill Sans MT" pitchFamily="34" charset="0"/>
              </a:rPr>
              <a:t>Bodi drevo!</a:t>
            </a: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1</a:t>
            </a: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194499" y="2135024"/>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a:solidFill>
                  <a:schemeClr val="accent6">
                    <a:lumMod val="75000"/>
                  </a:schemeClr>
                </a:solidFill>
                <a:latin typeface="Gill Sans MT" pitchFamily="34" charset="0"/>
              </a:rPr>
              <a:t>O KNJIGI</a:t>
            </a:r>
          </a:p>
        </p:txBody>
      </p:sp>
      <p:sp>
        <p:nvSpPr>
          <p:cNvPr id="12" name="TextBox 11"/>
          <p:cNvSpPr txBox="1"/>
          <p:nvPr/>
        </p:nvSpPr>
        <p:spPr>
          <a:xfrm>
            <a:off x="3235036"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2</a:t>
            </a: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a:solidFill>
                  <a:schemeClr val="accent6">
                    <a:lumMod val="50000"/>
                  </a:schemeClr>
                </a:solidFill>
                <a:latin typeface="Gill Sans MT" pitchFamily="34" charset="0"/>
              </a:rPr>
              <a:t>IZ KNJIGE</a:t>
            </a: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3</a:t>
            </a: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pic>
        <p:nvPicPr>
          <p:cNvPr id="5" name="Slika 4"/>
          <p:cNvPicPr>
            <a:picLocks noChangeAspect="1"/>
          </p:cNvPicPr>
          <p:nvPr/>
        </p:nvPicPr>
        <p:blipFill>
          <a:blip r:embed="rId7"/>
          <a:stretch>
            <a:fillRect/>
          </a:stretch>
        </p:blipFill>
        <p:spPr>
          <a:xfrm>
            <a:off x="508967" y="505692"/>
            <a:ext cx="1115665" cy="1481456"/>
          </a:xfrm>
          <a:prstGeom prst="rect">
            <a:avLst/>
          </a:prstGeom>
        </p:spPr>
      </p:pic>
      <p:pic>
        <p:nvPicPr>
          <p:cNvPr id="3" name="Slika 2"/>
          <p:cNvPicPr>
            <a:picLocks noChangeAspect="1"/>
          </p:cNvPicPr>
          <p:nvPr/>
        </p:nvPicPr>
        <p:blipFill>
          <a:blip r:embed="rId8"/>
          <a:stretch>
            <a:fillRect/>
          </a:stretch>
        </p:blipFill>
        <p:spPr>
          <a:xfrm>
            <a:off x="508967" y="3173149"/>
            <a:ext cx="2381250" cy="3143250"/>
          </a:xfrm>
          <a:prstGeom prst="rect">
            <a:avLst/>
          </a:prstGeom>
        </p:spPr>
      </p:pic>
    </p:spTree>
    <p:extLst>
      <p:ext uri="{BB962C8B-B14F-4D97-AF65-F5344CB8AC3E}">
        <p14:creationId xmlns:p14="http://schemas.microsoft.com/office/powerpoint/2010/main" val="396862799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6036166" y="3132885"/>
            <a:ext cx="2726833"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a:solidFill>
                  <a:schemeClr val="accent2"/>
                </a:solidFill>
                <a:latin typeface="Gill Sans MT" pitchFamily="34" charset="0"/>
              </a:rPr>
              <a:t>Spoznaj Simona, nevidnega fanta. Zdi se, da ga nikoli nihče ne opazi in ne povabi v skupino za igro, šport ali na rojstni dan.  Vse dokler ne pride v razred novi sošolec. Simon je prvi, ki lepo sprejme novega sošolca Julijana. Ko se fanta povežeta še pri skupnem projektu, Simon nenadoma zažari.</a:t>
            </a:r>
          </a:p>
        </p:txBody>
      </p:sp>
      <p:sp>
        <p:nvSpPr>
          <p:cNvPr id="18" name="Rectangle 17"/>
          <p:cNvSpPr/>
          <p:nvPr/>
        </p:nvSpPr>
        <p:spPr>
          <a:xfrm>
            <a:off x="2547696" y="3717032"/>
            <a:ext cx="4048607" cy="3865006"/>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endParaRPr lang="sl-SI" sz="1200" dirty="0">
              <a:solidFill>
                <a:srgbClr val="00B050"/>
              </a:solidFill>
              <a:latin typeface="Gill Sans MT" pitchFamily="34" charset="0"/>
            </a:endParaRPr>
          </a:p>
        </p:txBody>
      </p:sp>
      <p:sp>
        <p:nvSpPr>
          <p:cNvPr id="20" name="Rectangle 19"/>
          <p:cNvSpPr/>
          <p:nvPr/>
        </p:nvSpPr>
        <p:spPr>
          <a:xfrm>
            <a:off x="251520" y="3109674"/>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endParaRPr lang="sl-SI" sz="2200" dirty="0">
              <a:solidFill>
                <a:prstClr val="white">
                  <a:lumMod val="50000"/>
                </a:prstClr>
              </a:solidFill>
              <a:latin typeface="Gill Sans MT" pitchFamily="34" charset="0"/>
            </a:endParaRPr>
          </a:p>
        </p:txBody>
      </p:sp>
      <p:sp>
        <p:nvSpPr>
          <p:cNvPr id="6" name="Rectangle 5"/>
          <p:cNvSpPr/>
          <p:nvPr/>
        </p:nvSpPr>
        <p:spPr>
          <a:xfrm>
            <a:off x="381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a:solidFill>
                  <a:srgbClr val="FF0000"/>
                </a:solidFill>
                <a:latin typeface="Gill Sans MT" pitchFamily="34" charset="0"/>
              </a:rPr>
              <a:t>Nevidni fant</a:t>
            </a: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1</a:t>
            </a: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194499" y="2135024"/>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a:solidFill>
                  <a:schemeClr val="accent6">
                    <a:lumMod val="75000"/>
                  </a:schemeClr>
                </a:solidFill>
                <a:latin typeface="Gill Sans MT" pitchFamily="34" charset="0"/>
              </a:rPr>
              <a:t>O KNJIGI</a:t>
            </a:r>
          </a:p>
        </p:txBody>
      </p:sp>
      <p:sp>
        <p:nvSpPr>
          <p:cNvPr id="12" name="TextBox 11"/>
          <p:cNvSpPr txBox="1"/>
          <p:nvPr/>
        </p:nvSpPr>
        <p:spPr>
          <a:xfrm>
            <a:off x="3235036"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2</a:t>
            </a: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a:solidFill>
                  <a:schemeClr val="accent6">
                    <a:lumMod val="50000"/>
                  </a:schemeClr>
                </a:solidFill>
                <a:latin typeface="Gill Sans MT" pitchFamily="34" charset="0"/>
              </a:rPr>
              <a:t>IZ KNJIGE</a:t>
            </a: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3</a:t>
            </a: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sp>
        <p:nvSpPr>
          <p:cNvPr id="21" name="Pravokotnik 20"/>
          <p:cNvSpPr/>
          <p:nvPr/>
        </p:nvSpPr>
        <p:spPr>
          <a:xfrm>
            <a:off x="3194498" y="3108250"/>
            <a:ext cx="2667001" cy="1169551"/>
          </a:xfrm>
          <a:prstGeom prst="rect">
            <a:avLst/>
          </a:prstGeom>
        </p:spPr>
        <p:txBody>
          <a:bodyPr wrap="square">
            <a:spAutoFit/>
          </a:bodyPr>
          <a:lstStyle/>
          <a:p>
            <a:r>
              <a:rPr lang="sl-SI" sz="1400" dirty="0">
                <a:solidFill>
                  <a:srgbClr val="00B050"/>
                </a:solidFill>
              </a:rPr>
              <a:t>Zgodba o nevidnem fantu pokaže, kako lahko drobna dejanja otrokom pomagajo, da se počutijo sprejete, in jih spodbudijo, da vzcvetijo. </a:t>
            </a:r>
          </a:p>
        </p:txBody>
      </p:sp>
      <p:pic>
        <p:nvPicPr>
          <p:cNvPr id="5" name="Slika 4"/>
          <p:cNvPicPr>
            <a:picLocks noChangeAspect="1"/>
          </p:cNvPicPr>
          <p:nvPr/>
        </p:nvPicPr>
        <p:blipFill>
          <a:blip r:embed="rId7"/>
          <a:stretch>
            <a:fillRect/>
          </a:stretch>
        </p:blipFill>
        <p:spPr>
          <a:xfrm>
            <a:off x="622455" y="609600"/>
            <a:ext cx="1069225" cy="1374047"/>
          </a:xfrm>
          <a:prstGeom prst="rect">
            <a:avLst/>
          </a:prstGeom>
        </p:spPr>
      </p:pic>
      <p:pic>
        <p:nvPicPr>
          <p:cNvPr id="3" name="Slika 2"/>
          <p:cNvPicPr>
            <a:picLocks noChangeAspect="1"/>
          </p:cNvPicPr>
          <p:nvPr/>
        </p:nvPicPr>
        <p:blipFill>
          <a:blip r:embed="rId8"/>
          <a:stretch>
            <a:fillRect/>
          </a:stretch>
        </p:blipFill>
        <p:spPr>
          <a:xfrm>
            <a:off x="190500" y="3279497"/>
            <a:ext cx="3048000" cy="3048000"/>
          </a:xfrm>
          <a:prstGeom prst="rect">
            <a:avLst/>
          </a:prstGeom>
        </p:spPr>
      </p:pic>
    </p:spTree>
    <p:extLst>
      <p:ext uri="{BB962C8B-B14F-4D97-AF65-F5344CB8AC3E}">
        <p14:creationId xmlns:p14="http://schemas.microsoft.com/office/powerpoint/2010/main" val="396075779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5436096" y="3132885"/>
            <a:ext cx="3326904" cy="4040531"/>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endParaRPr lang="sl-SI" sz="1400" dirty="0">
              <a:solidFill>
                <a:schemeClr val="accent2"/>
              </a:solidFill>
              <a:latin typeface="Gill Sans MT" pitchFamily="34" charset="0"/>
            </a:endParaRPr>
          </a:p>
        </p:txBody>
      </p:sp>
      <p:sp>
        <p:nvSpPr>
          <p:cNvPr id="18" name="Rectangle 17"/>
          <p:cNvSpPr/>
          <p:nvPr/>
        </p:nvSpPr>
        <p:spPr>
          <a:xfrm>
            <a:off x="2521140" y="3046576"/>
            <a:ext cx="3340359" cy="372099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a:solidFill>
                  <a:schemeClr val="accent1"/>
                </a:solidFill>
                <a:latin typeface="Gill Sans MT" pitchFamily="34" charset="0"/>
              </a:rPr>
              <a:t>Prijatelja gradita popoln peščeni grad. Toda, ali je res popoln? Zabavni liki iz knjige Ti si (nisi) majhen, dobitnici priznanja </a:t>
            </a:r>
            <a:r>
              <a:rPr lang="sl-SI" sz="1400" dirty="0" err="1">
                <a:solidFill>
                  <a:schemeClr val="accent1"/>
                </a:solidFill>
                <a:latin typeface="Gill Sans MT" pitchFamily="34" charset="0"/>
              </a:rPr>
              <a:t>Theodor</a:t>
            </a:r>
            <a:r>
              <a:rPr lang="sl-SI" sz="1400" dirty="0">
                <a:solidFill>
                  <a:schemeClr val="accent1"/>
                </a:solidFill>
                <a:latin typeface="Gill Sans MT" pitchFamily="34" charset="0"/>
              </a:rPr>
              <a:t> </a:t>
            </a:r>
            <a:r>
              <a:rPr lang="sl-SI" sz="1400" dirty="0" err="1">
                <a:solidFill>
                  <a:schemeClr val="accent1"/>
                </a:solidFill>
                <a:latin typeface="Gill Sans MT" pitchFamily="34" charset="0"/>
              </a:rPr>
              <a:t>Seuss</a:t>
            </a:r>
            <a:r>
              <a:rPr lang="sl-SI" sz="1400" dirty="0">
                <a:solidFill>
                  <a:schemeClr val="accent1"/>
                </a:solidFill>
                <a:latin typeface="Gill Sans MT" pitchFamily="34" charset="0"/>
              </a:rPr>
              <a:t> </a:t>
            </a:r>
            <a:r>
              <a:rPr lang="sl-SI" sz="1400" dirty="0" err="1">
                <a:solidFill>
                  <a:schemeClr val="accent1"/>
                </a:solidFill>
                <a:latin typeface="Gill Sans MT" pitchFamily="34" charset="0"/>
              </a:rPr>
              <a:t>Geisel</a:t>
            </a:r>
            <a:r>
              <a:rPr lang="sl-SI" sz="1400" dirty="0">
                <a:solidFill>
                  <a:schemeClr val="accent1"/>
                </a:solidFill>
                <a:latin typeface="Gill Sans MT" pitchFamily="34" charset="0"/>
              </a:rPr>
              <a:t> </a:t>
            </a:r>
            <a:r>
              <a:rPr lang="sl-SI" sz="1400" dirty="0" err="1">
                <a:solidFill>
                  <a:schemeClr val="accent1"/>
                </a:solidFill>
                <a:latin typeface="Gill Sans MT" pitchFamily="34" charset="0"/>
              </a:rPr>
              <a:t>Award</a:t>
            </a:r>
            <a:r>
              <a:rPr lang="sl-SI" sz="1400" dirty="0">
                <a:solidFill>
                  <a:schemeClr val="accent1"/>
                </a:solidFill>
                <a:latin typeface="Gill Sans MT" pitchFamily="34" charset="0"/>
              </a:rPr>
              <a:t> za najboljšo slikanico v ZDA leta 2015, se podajo na plažo, kjer ugotovijo, da je popolnost za vsakega nekoliko drugačna.</a:t>
            </a:r>
          </a:p>
        </p:txBody>
      </p:sp>
      <p:sp>
        <p:nvSpPr>
          <p:cNvPr id="20" name="Rectangle 19"/>
          <p:cNvSpPr/>
          <p:nvPr/>
        </p:nvSpPr>
        <p:spPr>
          <a:xfrm>
            <a:off x="424543" y="304800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2200" dirty="0">
                <a:solidFill>
                  <a:prstClr val="white">
                    <a:lumMod val="50000"/>
                  </a:prstClr>
                </a:solidFill>
                <a:latin typeface="Gill Sans MT" pitchFamily="34" charset="0"/>
              </a:rPr>
              <a:t>podbesedilo</a:t>
            </a:r>
          </a:p>
          <a:p>
            <a:endParaRPr lang="sl-SI" sz="2400" dirty="0">
              <a:solidFill>
                <a:prstClr val="white">
                  <a:lumMod val="50000"/>
                </a:prstClr>
              </a:solidFill>
              <a:latin typeface="Gill Sans MT" pitchFamily="34" charset="0"/>
            </a:endParaRPr>
          </a:p>
        </p:txBody>
      </p:sp>
      <p:sp>
        <p:nvSpPr>
          <p:cNvPr id="6" name="Rectangle 5"/>
          <p:cNvSpPr/>
          <p:nvPr/>
        </p:nvSpPr>
        <p:spPr>
          <a:xfrm>
            <a:off x="515793" y="2128366"/>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a:solidFill>
                  <a:srgbClr val="FF0000"/>
                </a:solidFill>
                <a:latin typeface="Gill Sans MT" pitchFamily="34" charset="0"/>
              </a:rPr>
              <a:t>To je (ne)popolno</a:t>
            </a: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1</a:t>
            </a: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194499" y="2135024"/>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a:solidFill>
                  <a:schemeClr val="accent6">
                    <a:lumMod val="75000"/>
                  </a:schemeClr>
                </a:solidFill>
                <a:latin typeface="Gill Sans MT" pitchFamily="34" charset="0"/>
              </a:rPr>
              <a:t>O KNJIGI</a:t>
            </a:r>
          </a:p>
        </p:txBody>
      </p:sp>
      <p:sp>
        <p:nvSpPr>
          <p:cNvPr id="12" name="TextBox 11"/>
          <p:cNvSpPr txBox="1"/>
          <p:nvPr/>
        </p:nvSpPr>
        <p:spPr>
          <a:xfrm>
            <a:off x="3235036"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2</a:t>
            </a: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a:solidFill>
                  <a:schemeClr val="accent6">
                    <a:lumMod val="50000"/>
                  </a:schemeClr>
                </a:solidFill>
                <a:latin typeface="Gill Sans MT" pitchFamily="34" charset="0"/>
              </a:rPr>
              <a:t>IZ KNJIGE</a:t>
            </a: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3</a:t>
            </a: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pic>
        <p:nvPicPr>
          <p:cNvPr id="9" name="Slika 8"/>
          <p:cNvPicPr>
            <a:picLocks noChangeAspect="1"/>
          </p:cNvPicPr>
          <p:nvPr/>
        </p:nvPicPr>
        <p:blipFill>
          <a:blip r:embed="rId7"/>
          <a:stretch>
            <a:fillRect/>
          </a:stretch>
        </p:blipFill>
        <p:spPr>
          <a:xfrm>
            <a:off x="653047" y="572682"/>
            <a:ext cx="1072989" cy="1371719"/>
          </a:xfrm>
          <a:prstGeom prst="rect">
            <a:avLst/>
          </a:prstGeom>
        </p:spPr>
      </p:pic>
      <p:pic>
        <p:nvPicPr>
          <p:cNvPr id="3" name="Slika 2"/>
          <p:cNvPicPr>
            <a:picLocks noChangeAspect="1"/>
          </p:cNvPicPr>
          <p:nvPr/>
        </p:nvPicPr>
        <p:blipFill>
          <a:blip r:embed="rId8"/>
          <a:stretch>
            <a:fillRect/>
          </a:stretch>
        </p:blipFill>
        <p:spPr>
          <a:xfrm>
            <a:off x="683909" y="3160206"/>
            <a:ext cx="2286000" cy="2733675"/>
          </a:xfrm>
          <a:prstGeom prst="rect">
            <a:avLst/>
          </a:prstGeom>
        </p:spPr>
      </p:pic>
      <p:pic>
        <p:nvPicPr>
          <p:cNvPr id="5" name="Slika 4"/>
          <p:cNvPicPr>
            <a:picLocks noChangeAspect="1"/>
          </p:cNvPicPr>
          <p:nvPr/>
        </p:nvPicPr>
        <p:blipFill>
          <a:blip r:embed="rId9"/>
          <a:stretch>
            <a:fillRect/>
          </a:stretch>
        </p:blipFill>
        <p:spPr>
          <a:xfrm>
            <a:off x="5956613" y="3861048"/>
            <a:ext cx="2743200" cy="1666875"/>
          </a:xfrm>
          <a:prstGeom prst="rect">
            <a:avLst/>
          </a:prstGeom>
        </p:spPr>
      </p:pic>
    </p:spTree>
    <p:extLst>
      <p:ext uri="{BB962C8B-B14F-4D97-AF65-F5344CB8AC3E}">
        <p14:creationId xmlns:p14="http://schemas.microsoft.com/office/powerpoint/2010/main" val="419088980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5436096" y="3132885"/>
            <a:ext cx="3326904"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endParaRPr lang="sl-SI" sz="1400" dirty="0">
              <a:solidFill>
                <a:schemeClr val="accent2"/>
              </a:solidFill>
              <a:latin typeface="Gill Sans MT" pitchFamily="34" charset="0"/>
            </a:endParaRPr>
          </a:p>
        </p:txBody>
      </p:sp>
      <p:sp>
        <p:nvSpPr>
          <p:cNvPr id="18" name="Rectangle 17"/>
          <p:cNvSpPr/>
          <p:nvPr/>
        </p:nvSpPr>
        <p:spPr>
          <a:xfrm>
            <a:off x="2521140" y="3046576"/>
            <a:ext cx="3340359" cy="372099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a:solidFill>
                  <a:srgbClr val="00B050"/>
                </a:solidFill>
                <a:latin typeface="Gill Sans MT" pitchFamily="34" charset="0"/>
              </a:rPr>
              <a:t>Zgodba otroku sporoča, da je jasno izražena želja bistvena za uresničitev njegovih pričakovanj. Hkrati nas spodbuja k trajni mobilnosti in razmisleku, kako v vsakodnevno življenje vključiti navade, ki bodo prispevale k </a:t>
            </a:r>
            <a:r>
              <a:rPr lang="sl-SI" sz="1400">
                <a:solidFill>
                  <a:srgbClr val="00B050"/>
                </a:solidFill>
                <a:latin typeface="Gill Sans MT" pitchFamily="34" charset="0"/>
              </a:rPr>
              <a:t>varovanju okolja.</a:t>
            </a:r>
            <a:endParaRPr lang="sl-SI" sz="1400" dirty="0">
              <a:solidFill>
                <a:srgbClr val="00B050"/>
              </a:solidFill>
              <a:latin typeface="Gill Sans MT" pitchFamily="34" charset="0"/>
            </a:endParaRPr>
          </a:p>
        </p:txBody>
      </p:sp>
      <p:sp>
        <p:nvSpPr>
          <p:cNvPr id="6" name="Rectangle 5"/>
          <p:cNvSpPr/>
          <p:nvPr/>
        </p:nvSpPr>
        <p:spPr>
          <a:xfrm>
            <a:off x="381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err="1">
                <a:solidFill>
                  <a:srgbClr val="FF0000"/>
                </a:solidFill>
                <a:latin typeface="Gill Sans MT" pitchFamily="34" charset="0"/>
              </a:rPr>
              <a:t>Ekovozikolocikel</a:t>
            </a:r>
            <a:endParaRPr lang="sl-SI" dirty="0">
              <a:solidFill>
                <a:srgbClr val="FF0000"/>
              </a:solidFill>
              <a:latin typeface="Gill Sans MT" pitchFamily="34" charset="0"/>
            </a:endParaRP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1</a:t>
            </a: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194499" y="2135024"/>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a:solidFill>
                  <a:schemeClr val="accent6">
                    <a:lumMod val="75000"/>
                  </a:schemeClr>
                </a:solidFill>
                <a:latin typeface="Gill Sans MT" pitchFamily="34" charset="0"/>
              </a:rPr>
              <a:t>O KNJIGI</a:t>
            </a:r>
          </a:p>
        </p:txBody>
      </p:sp>
      <p:sp>
        <p:nvSpPr>
          <p:cNvPr id="12" name="TextBox 11"/>
          <p:cNvSpPr txBox="1"/>
          <p:nvPr/>
        </p:nvSpPr>
        <p:spPr>
          <a:xfrm>
            <a:off x="3235036"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2</a:t>
            </a: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a:solidFill>
                  <a:schemeClr val="accent6">
                    <a:lumMod val="50000"/>
                  </a:schemeClr>
                </a:solidFill>
                <a:latin typeface="Gill Sans MT" pitchFamily="34" charset="0"/>
              </a:rPr>
              <a:t>IZ KNJIGE</a:t>
            </a: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3</a:t>
            </a: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pic>
        <p:nvPicPr>
          <p:cNvPr id="9" name="Slika 8"/>
          <p:cNvPicPr>
            <a:picLocks noChangeAspect="1"/>
          </p:cNvPicPr>
          <p:nvPr/>
        </p:nvPicPr>
        <p:blipFill>
          <a:blip r:embed="rId7"/>
          <a:stretch>
            <a:fillRect/>
          </a:stretch>
        </p:blipFill>
        <p:spPr>
          <a:xfrm>
            <a:off x="964542" y="611761"/>
            <a:ext cx="1072989" cy="1371719"/>
          </a:xfrm>
          <a:prstGeom prst="rect">
            <a:avLst/>
          </a:prstGeom>
        </p:spPr>
      </p:pic>
      <p:pic>
        <p:nvPicPr>
          <p:cNvPr id="3" name="Slika 2"/>
          <p:cNvPicPr>
            <a:picLocks noChangeAspect="1"/>
          </p:cNvPicPr>
          <p:nvPr/>
        </p:nvPicPr>
        <p:blipFill>
          <a:blip r:embed="rId8"/>
          <a:stretch>
            <a:fillRect/>
          </a:stretch>
        </p:blipFill>
        <p:spPr>
          <a:xfrm>
            <a:off x="381000" y="3132885"/>
            <a:ext cx="2482543" cy="3464467"/>
          </a:xfrm>
          <a:prstGeom prst="rect">
            <a:avLst/>
          </a:prstGeom>
        </p:spPr>
      </p:pic>
      <p:pic>
        <p:nvPicPr>
          <p:cNvPr id="5" name="Slika 4"/>
          <p:cNvPicPr>
            <a:picLocks noChangeAspect="1"/>
          </p:cNvPicPr>
          <p:nvPr/>
        </p:nvPicPr>
        <p:blipFill>
          <a:blip r:embed="rId9"/>
          <a:stretch>
            <a:fillRect/>
          </a:stretch>
        </p:blipFill>
        <p:spPr>
          <a:xfrm>
            <a:off x="5914361" y="3645024"/>
            <a:ext cx="2743200" cy="1666875"/>
          </a:xfrm>
          <a:prstGeom prst="rect">
            <a:avLst/>
          </a:prstGeom>
        </p:spPr>
      </p:pic>
    </p:spTree>
    <p:extLst>
      <p:ext uri="{BB962C8B-B14F-4D97-AF65-F5344CB8AC3E}">
        <p14:creationId xmlns:p14="http://schemas.microsoft.com/office/powerpoint/2010/main" val="123278960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5213336" y="3132885"/>
            <a:ext cx="3549664"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err="1">
                <a:solidFill>
                  <a:schemeClr val="accent6"/>
                </a:solidFill>
                <a:latin typeface="Gill Sans MT" pitchFamily="34" charset="0"/>
              </a:rPr>
              <a:t>Aladinova</a:t>
            </a:r>
            <a:r>
              <a:rPr lang="sl-SI" sz="1400" dirty="0">
                <a:solidFill>
                  <a:schemeClr val="accent6"/>
                </a:solidFill>
                <a:latin typeface="Gill Sans MT" pitchFamily="34" charset="0"/>
              </a:rPr>
              <a:t> starša sta se iz Turčije preselila na Švedsko, ko je bil </a:t>
            </a:r>
            <a:r>
              <a:rPr lang="sl-SI" sz="1400" dirty="0" err="1">
                <a:solidFill>
                  <a:schemeClr val="accent6"/>
                </a:solidFill>
                <a:latin typeface="Gill Sans MT" pitchFamily="34" charset="0"/>
              </a:rPr>
              <a:t>Aladin</a:t>
            </a:r>
            <a:r>
              <a:rPr lang="sl-SI" sz="1400" dirty="0">
                <a:solidFill>
                  <a:schemeClr val="accent6"/>
                </a:solidFill>
                <a:latin typeface="Gill Sans MT" pitchFamily="34" charset="0"/>
              </a:rPr>
              <a:t> še majhen. Živijo v vodnem stolpu v mestu </a:t>
            </a:r>
            <a:r>
              <a:rPr lang="sl-SI" sz="1400" dirty="0" err="1">
                <a:solidFill>
                  <a:schemeClr val="accent6"/>
                </a:solidFill>
                <a:latin typeface="Gill Sans MT" pitchFamily="34" charset="0"/>
              </a:rPr>
              <a:t>Ahus</a:t>
            </a:r>
            <a:r>
              <a:rPr lang="sl-SI" sz="1400" dirty="0">
                <a:solidFill>
                  <a:schemeClr val="accent6"/>
                </a:solidFill>
                <a:latin typeface="Gill Sans MT" pitchFamily="34" charset="0"/>
              </a:rPr>
              <a:t>, kjer imajo tudi restavracijo, ki ni več tako donosna kot je bila nekoč in kmalu ugotovijo še, da nekdo krade hrano. </a:t>
            </a:r>
            <a:r>
              <a:rPr lang="sl-SI" sz="1400" dirty="0" err="1">
                <a:solidFill>
                  <a:schemeClr val="accent6"/>
                </a:solidFill>
                <a:latin typeface="Gill Sans MT" pitchFamily="34" charset="0"/>
              </a:rPr>
              <a:t>Aladin</a:t>
            </a:r>
            <a:r>
              <a:rPr lang="sl-SI" sz="1400" dirty="0">
                <a:solidFill>
                  <a:schemeClr val="accent6"/>
                </a:solidFill>
                <a:latin typeface="Gill Sans MT" pitchFamily="34" charset="0"/>
              </a:rPr>
              <a:t> nekega dne v bližini restavracije opazi majhnega dečka. Čudno je to, da je deček sredi zime v kratkih hlačah in v snegu ne pušča sledi. </a:t>
            </a:r>
            <a:r>
              <a:rPr lang="sl-SI" sz="1400" dirty="0" err="1">
                <a:solidFill>
                  <a:schemeClr val="accent6"/>
                </a:solidFill>
                <a:latin typeface="Gill Sans MT" pitchFamily="34" charset="0"/>
              </a:rPr>
              <a:t>Aladin</a:t>
            </a:r>
            <a:r>
              <a:rPr lang="sl-SI" sz="1400" dirty="0">
                <a:solidFill>
                  <a:schemeClr val="accent6"/>
                </a:solidFill>
                <a:latin typeface="Gill Sans MT" pitchFamily="34" charset="0"/>
              </a:rPr>
              <a:t>, </a:t>
            </a:r>
            <a:r>
              <a:rPr lang="sl-SI" sz="1400" dirty="0" err="1">
                <a:solidFill>
                  <a:schemeClr val="accent6"/>
                </a:solidFill>
                <a:latin typeface="Gill Sans MT" pitchFamily="34" charset="0"/>
              </a:rPr>
              <a:t>Billie</a:t>
            </a:r>
            <a:r>
              <a:rPr lang="sl-SI" sz="1400" dirty="0">
                <a:solidFill>
                  <a:schemeClr val="accent6"/>
                </a:solidFill>
                <a:latin typeface="Gill Sans MT" pitchFamily="34" charset="0"/>
              </a:rPr>
              <a:t> in Simona se odločijo, da bodo odkrili kradljivca hrane in ugotovili, kdo je skrivnostni deček. </a:t>
            </a:r>
          </a:p>
        </p:txBody>
      </p:sp>
      <p:sp>
        <p:nvSpPr>
          <p:cNvPr id="18" name="Rectangle 17"/>
          <p:cNvSpPr/>
          <p:nvPr/>
        </p:nvSpPr>
        <p:spPr>
          <a:xfrm>
            <a:off x="2502793" y="3046576"/>
            <a:ext cx="3340359" cy="372099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a:solidFill>
                  <a:srgbClr val="0070C0"/>
                </a:solidFill>
                <a:latin typeface="Gill Sans MT" pitchFamily="34" charset="0"/>
              </a:rPr>
              <a:t>Srebrni deček je neodvisno nadaljevanje romana Stekleni otroci. </a:t>
            </a:r>
          </a:p>
          <a:p>
            <a:r>
              <a:rPr lang="sl-SI" sz="1400" dirty="0">
                <a:solidFill>
                  <a:srgbClr val="0070C0"/>
                </a:solidFill>
                <a:latin typeface="Gill Sans MT" pitchFamily="34" charset="0"/>
              </a:rPr>
              <a:t>Knjiga je bralni užitek za vse, ki obožujejo ščepec srhljivosti in kanček grozljivosti. </a:t>
            </a:r>
          </a:p>
          <a:p>
            <a:endParaRPr lang="sl-SI" sz="1400" dirty="0">
              <a:solidFill>
                <a:srgbClr val="0070C0"/>
              </a:solidFill>
              <a:latin typeface="Gill Sans MT" pitchFamily="34" charset="0"/>
            </a:endParaRPr>
          </a:p>
          <a:p>
            <a:r>
              <a:rPr lang="sl-SI" sz="1400" dirty="0">
                <a:solidFill>
                  <a:srgbClr val="0070C0"/>
                </a:solidFill>
                <a:latin typeface="Gill Sans MT" pitchFamily="34" charset="0"/>
              </a:rPr>
              <a:t>Knjiga je prejemnica številnih literarnih priznanj.</a:t>
            </a:r>
          </a:p>
        </p:txBody>
      </p:sp>
      <p:sp>
        <p:nvSpPr>
          <p:cNvPr id="20" name="Rectangle 19"/>
          <p:cNvSpPr/>
          <p:nvPr/>
        </p:nvSpPr>
        <p:spPr>
          <a:xfrm>
            <a:off x="424543" y="305943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2200" dirty="0">
                <a:solidFill>
                  <a:prstClr val="white">
                    <a:lumMod val="50000"/>
                  </a:prstClr>
                </a:solidFill>
                <a:latin typeface="Gill Sans MT" pitchFamily="34" charset="0"/>
              </a:rPr>
              <a:t>podbesedilo</a:t>
            </a:r>
          </a:p>
          <a:p>
            <a:endParaRPr lang="sl-SI" sz="2400" dirty="0">
              <a:solidFill>
                <a:prstClr val="white">
                  <a:lumMod val="50000"/>
                </a:prstClr>
              </a:solidFill>
              <a:latin typeface="Gill Sans MT" pitchFamily="34" charset="0"/>
            </a:endParaRPr>
          </a:p>
        </p:txBody>
      </p:sp>
      <p:sp>
        <p:nvSpPr>
          <p:cNvPr id="6" name="Rectangle 5"/>
          <p:cNvSpPr/>
          <p:nvPr/>
        </p:nvSpPr>
        <p:spPr>
          <a:xfrm>
            <a:off x="381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a:solidFill>
                  <a:srgbClr val="FF0000"/>
                </a:solidFill>
                <a:latin typeface="Gill Sans MT" pitchFamily="34" charset="0"/>
              </a:rPr>
              <a:t>Srebrni deček</a:t>
            </a: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1</a:t>
            </a: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194499" y="2135024"/>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a:solidFill>
                  <a:schemeClr val="accent6">
                    <a:lumMod val="75000"/>
                  </a:schemeClr>
                </a:solidFill>
                <a:latin typeface="Gill Sans MT" pitchFamily="34" charset="0"/>
              </a:rPr>
              <a:t>O KNJIGI</a:t>
            </a:r>
          </a:p>
        </p:txBody>
      </p:sp>
      <p:sp>
        <p:nvSpPr>
          <p:cNvPr id="12" name="TextBox 11"/>
          <p:cNvSpPr txBox="1"/>
          <p:nvPr/>
        </p:nvSpPr>
        <p:spPr>
          <a:xfrm>
            <a:off x="3235036"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2</a:t>
            </a: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a:solidFill>
                  <a:schemeClr val="accent6">
                    <a:lumMod val="50000"/>
                  </a:schemeClr>
                </a:solidFill>
                <a:latin typeface="Gill Sans MT" pitchFamily="34" charset="0"/>
              </a:rPr>
              <a:t>IZ KNJIGE</a:t>
            </a: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3</a:t>
            </a: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pic>
        <p:nvPicPr>
          <p:cNvPr id="5" name="Slika 4"/>
          <p:cNvPicPr>
            <a:picLocks noChangeAspect="1"/>
          </p:cNvPicPr>
          <p:nvPr/>
        </p:nvPicPr>
        <p:blipFill>
          <a:blip r:embed="rId7"/>
          <a:stretch>
            <a:fillRect/>
          </a:stretch>
        </p:blipFill>
        <p:spPr>
          <a:xfrm>
            <a:off x="897632" y="560154"/>
            <a:ext cx="1072989" cy="1371719"/>
          </a:xfrm>
          <a:prstGeom prst="rect">
            <a:avLst/>
          </a:prstGeom>
        </p:spPr>
      </p:pic>
      <p:pic>
        <p:nvPicPr>
          <p:cNvPr id="3" name="Slika 2"/>
          <p:cNvPicPr>
            <a:picLocks noChangeAspect="1"/>
          </p:cNvPicPr>
          <p:nvPr/>
        </p:nvPicPr>
        <p:blipFill>
          <a:blip r:embed="rId8"/>
          <a:stretch>
            <a:fillRect/>
          </a:stretch>
        </p:blipFill>
        <p:spPr>
          <a:xfrm>
            <a:off x="472154" y="3097023"/>
            <a:ext cx="2484691" cy="3645024"/>
          </a:xfrm>
          <a:prstGeom prst="rect">
            <a:avLst/>
          </a:prstGeom>
        </p:spPr>
      </p:pic>
    </p:spTree>
    <p:extLst>
      <p:ext uri="{BB962C8B-B14F-4D97-AF65-F5344CB8AC3E}">
        <p14:creationId xmlns:p14="http://schemas.microsoft.com/office/powerpoint/2010/main" val="113241107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5436096" y="3132885"/>
            <a:ext cx="3326904"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a:solidFill>
                  <a:schemeClr val="accent6"/>
                </a:solidFill>
                <a:latin typeface="Gill Sans MT" pitchFamily="34" charset="0"/>
              </a:rPr>
              <a:t>Bliža se velika noč in Simona se veseli, da bo ves teden preživela z babico. Toda nekaj je narobe. Babica je utrujena in vsa zamišljena. Vse je še bolj čudno, ko Simona zasliši škripajoče korake iz Sobe vzdihljajev, čeprav tam ni nikogar. Na vrtu se veliki kamniti kipi skrivnostno premikajo, potem pa še tisti čudni glasovi na starih kasetah, ki Simoni šepetajo, naj pohiti, preden bo prepozno ... Vprašanj je vse več in Simona prosi prijatelja </a:t>
            </a:r>
            <a:r>
              <a:rPr lang="sl-SI" sz="1400" dirty="0" err="1">
                <a:solidFill>
                  <a:schemeClr val="accent6"/>
                </a:solidFill>
                <a:latin typeface="Gill Sans MT" pitchFamily="34" charset="0"/>
              </a:rPr>
              <a:t>Billie</a:t>
            </a:r>
            <a:r>
              <a:rPr lang="sl-SI" sz="1400" dirty="0">
                <a:solidFill>
                  <a:schemeClr val="accent6"/>
                </a:solidFill>
                <a:latin typeface="Gill Sans MT" pitchFamily="34" charset="0"/>
              </a:rPr>
              <a:t> in </a:t>
            </a:r>
            <a:r>
              <a:rPr lang="sl-SI" sz="1400" dirty="0" err="1">
                <a:solidFill>
                  <a:schemeClr val="accent6"/>
                </a:solidFill>
                <a:latin typeface="Gill Sans MT" pitchFamily="34" charset="0"/>
              </a:rPr>
              <a:t>Aladina</a:t>
            </a:r>
            <a:r>
              <a:rPr lang="sl-SI" sz="1400" dirty="0">
                <a:solidFill>
                  <a:schemeClr val="accent6"/>
                </a:solidFill>
                <a:latin typeface="Gill Sans MT" pitchFamily="34" charset="0"/>
              </a:rPr>
              <a:t>, da ji pomagata razrešiti skrivnost.</a:t>
            </a:r>
          </a:p>
        </p:txBody>
      </p:sp>
      <p:sp>
        <p:nvSpPr>
          <p:cNvPr id="18" name="Rectangle 17"/>
          <p:cNvSpPr/>
          <p:nvPr/>
        </p:nvSpPr>
        <p:spPr>
          <a:xfrm>
            <a:off x="2521140" y="3137010"/>
            <a:ext cx="3340359" cy="372099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a:solidFill>
                  <a:schemeClr val="tx2">
                    <a:lumMod val="60000"/>
                    <a:lumOff val="40000"/>
                  </a:schemeClr>
                </a:solidFill>
                <a:latin typeface="Gill Sans MT" pitchFamily="34" charset="0"/>
              </a:rPr>
              <a:t>Kamnita družina je tretji in zadnji del uspešne in nagrajene mladinske trilogije o rahlo srhljivih </a:t>
            </a:r>
            <a:r>
              <a:rPr lang="sl-SI" sz="1400" dirty="0" err="1">
                <a:solidFill>
                  <a:schemeClr val="tx2">
                    <a:lumMod val="60000"/>
                    <a:lumOff val="40000"/>
                  </a:schemeClr>
                </a:solidFill>
                <a:latin typeface="Gill Sans MT" pitchFamily="34" charset="0"/>
              </a:rPr>
              <a:t>dogovdivščinah</a:t>
            </a:r>
            <a:r>
              <a:rPr lang="sl-SI" sz="1400" dirty="0">
                <a:solidFill>
                  <a:schemeClr val="tx2">
                    <a:lumMod val="60000"/>
                    <a:lumOff val="40000"/>
                  </a:schemeClr>
                </a:solidFill>
                <a:latin typeface="Gill Sans MT" pitchFamily="34" charset="0"/>
              </a:rPr>
              <a:t> </a:t>
            </a:r>
            <a:r>
              <a:rPr lang="sl-SI" sz="1400" dirty="0" err="1">
                <a:solidFill>
                  <a:schemeClr val="tx2">
                    <a:lumMod val="60000"/>
                    <a:lumOff val="40000"/>
                  </a:schemeClr>
                </a:solidFill>
                <a:latin typeface="Gill Sans MT" pitchFamily="34" charset="0"/>
              </a:rPr>
              <a:t>terh</a:t>
            </a:r>
            <a:r>
              <a:rPr lang="sl-SI" sz="1400" dirty="0">
                <a:solidFill>
                  <a:schemeClr val="tx2">
                    <a:lumMod val="60000"/>
                    <a:lumOff val="40000"/>
                  </a:schemeClr>
                </a:solidFill>
                <a:latin typeface="Gill Sans MT" pitchFamily="34" charset="0"/>
              </a:rPr>
              <a:t> prijateljev iz švedskega mesteca </a:t>
            </a:r>
            <a:r>
              <a:rPr lang="sl-SI" sz="1400" dirty="0" err="1">
                <a:solidFill>
                  <a:schemeClr val="tx2">
                    <a:lumMod val="60000"/>
                    <a:lumOff val="40000"/>
                  </a:schemeClr>
                </a:solidFill>
                <a:latin typeface="Gill Sans MT" pitchFamily="34" charset="0"/>
              </a:rPr>
              <a:t>Ahus</a:t>
            </a:r>
            <a:r>
              <a:rPr lang="sl-SI" sz="1400" dirty="0">
                <a:solidFill>
                  <a:schemeClr val="tx2">
                    <a:lumMod val="60000"/>
                    <a:lumOff val="40000"/>
                  </a:schemeClr>
                </a:solidFill>
                <a:latin typeface="Gill Sans MT" pitchFamily="34" charset="0"/>
              </a:rPr>
              <a:t>.</a:t>
            </a:r>
          </a:p>
        </p:txBody>
      </p:sp>
      <p:sp>
        <p:nvSpPr>
          <p:cNvPr id="20" name="Rectangle 19"/>
          <p:cNvSpPr/>
          <p:nvPr/>
        </p:nvSpPr>
        <p:spPr>
          <a:xfrm>
            <a:off x="424543" y="305943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2200" dirty="0">
                <a:solidFill>
                  <a:prstClr val="white">
                    <a:lumMod val="50000"/>
                  </a:prstClr>
                </a:solidFill>
                <a:latin typeface="Gill Sans MT" pitchFamily="34" charset="0"/>
              </a:rPr>
              <a:t>podbesedilo</a:t>
            </a:r>
          </a:p>
          <a:p>
            <a:endParaRPr lang="sl-SI" sz="2400" dirty="0">
              <a:solidFill>
                <a:prstClr val="white">
                  <a:lumMod val="50000"/>
                </a:prstClr>
              </a:solidFill>
              <a:latin typeface="Gill Sans MT" pitchFamily="34" charset="0"/>
            </a:endParaRPr>
          </a:p>
        </p:txBody>
      </p:sp>
      <p:sp>
        <p:nvSpPr>
          <p:cNvPr id="6" name="Rectangle 5"/>
          <p:cNvSpPr/>
          <p:nvPr/>
        </p:nvSpPr>
        <p:spPr>
          <a:xfrm>
            <a:off x="381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a:solidFill>
                  <a:srgbClr val="FF0000"/>
                </a:solidFill>
                <a:latin typeface="Gill Sans MT" pitchFamily="34" charset="0"/>
              </a:rPr>
              <a:t>Kamnita družina</a:t>
            </a: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1</a:t>
            </a: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194499" y="2135024"/>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a:solidFill>
                  <a:schemeClr val="accent6">
                    <a:lumMod val="75000"/>
                  </a:schemeClr>
                </a:solidFill>
                <a:latin typeface="Gill Sans MT" pitchFamily="34" charset="0"/>
              </a:rPr>
              <a:t>O KNJIGI</a:t>
            </a:r>
          </a:p>
        </p:txBody>
      </p:sp>
      <p:sp>
        <p:nvSpPr>
          <p:cNvPr id="12" name="TextBox 11"/>
          <p:cNvSpPr txBox="1"/>
          <p:nvPr/>
        </p:nvSpPr>
        <p:spPr>
          <a:xfrm>
            <a:off x="3235036"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2</a:t>
            </a: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a:solidFill>
                  <a:schemeClr val="accent6">
                    <a:lumMod val="50000"/>
                  </a:schemeClr>
                </a:solidFill>
                <a:latin typeface="Gill Sans MT" pitchFamily="34" charset="0"/>
              </a:rPr>
              <a:t>IZ KNJIGE</a:t>
            </a: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3</a:t>
            </a: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pic>
        <p:nvPicPr>
          <p:cNvPr id="19" name="Slika 18"/>
          <p:cNvPicPr>
            <a:picLocks noChangeAspect="1"/>
          </p:cNvPicPr>
          <p:nvPr/>
        </p:nvPicPr>
        <p:blipFill>
          <a:blip r:embed="rId7"/>
          <a:stretch>
            <a:fillRect/>
          </a:stretch>
        </p:blipFill>
        <p:spPr>
          <a:xfrm>
            <a:off x="897632" y="595531"/>
            <a:ext cx="1072989" cy="1371719"/>
          </a:xfrm>
          <a:prstGeom prst="rect">
            <a:avLst/>
          </a:prstGeom>
        </p:spPr>
      </p:pic>
      <p:pic>
        <p:nvPicPr>
          <p:cNvPr id="3" name="Slika 2"/>
          <p:cNvPicPr>
            <a:picLocks noChangeAspect="1"/>
          </p:cNvPicPr>
          <p:nvPr/>
        </p:nvPicPr>
        <p:blipFill>
          <a:blip r:embed="rId8"/>
          <a:stretch>
            <a:fillRect/>
          </a:stretch>
        </p:blipFill>
        <p:spPr>
          <a:xfrm>
            <a:off x="557708" y="3117645"/>
            <a:ext cx="2313583" cy="3501008"/>
          </a:xfrm>
          <a:prstGeom prst="rect">
            <a:avLst/>
          </a:prstGeom>
        </p:spPr>
      </p:pic>
    </p:spTree>
    <p:extLst>
      <p:ext uri="{BB962C8B-B14F-4D97-AF65-F5344CB8AC3E}">
        <p14:creationId xmlns:p14="http://schemas.microsoft.com/office/powerpoint/2010/main" val="159257056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5436096" y="3132885"/>
            <a:ext cx="3326904"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a:solidFill>
                  <a:schemeClr val="accent2"/>
                </a:solidFill>
                <a:latin typeface="Gill Sans MT" pitchFamily="34" charset="0"/>
              </a:rPr>
              <a:t>Sophie prisluhne klicu morja, ki obljublja pustolovščino. Na jadrnici Pustolovka bo odplula v Anglijo skupaj s tremi strici in dvema bratrancema do svojega dedka, Bompija. Sophie in Cody, eden izmed njenih bratrancev, pišeta vsak svoj ladijski dnevnik. Skozi njune zapise spoznavamo njuno preteklost ter preteklost ljudi, ki so z njima na jadrnici. Vsak ima svojo zgodbo, vsak je šel kdaj ali pa ravno zdaj prehaja skozi težko obdobje v življenju.</a:t>
            </a:r>
            <a:endParaRPr lang="sl-SI" sz="1400" dirty="0">
              <a:solidFill>
                <a:schemeClr val="accent2"/>
              </a:solidFill>
              <a:latin typeface="Gill Sans MT" pitchFamily="34" charset="0"/>
            </a:endParaRPr>
          </a:p>
        </p:txBody>
      </p:sp>
      <p:sp>
        <p:nvSpPr>
          <p:cNvPr id="18" name="Rectangle 17"/>
          <p:cNvSpPr/>
          <p:nvPr/>
        </p:nvSpPr>
        <p:spPr>
          <a:xfrm>
            <a:off x="2521140" y="3137010"/>
            <a:ext cx="3340359" cy="372099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a:solidFill>
                  <a:srgbClr val="00B050"/>
                </a:solidFill>
                <a:latin typeface="Gill Sans MT" pitchFamily="34" charset="0"/>
              </a:rPr>
              <a:t>Čudovito napisan in domiselno zgrajen roman o moči preživetja in o nežnosti žalosti.</a:t>
            </a:r>
          </a:p>
          <a:p>
            <a:r>
              <a:rPr lang="sl-SI" sz="1400" dirty="0">
                <a:solidFill>
                  <a:srgbClr val="00B050"/>
                </a:solidFill>
                <a:latin typeface="Gill Sans MT" pitchFamily="34" charset="0"/>
              </a:rPr>
              <a:t>Sophie je bleščeča junakinja, bralci se boste razveselili njene plovbe.</a:t>
            </a:r>
          </a:p>
          <a:p>
            <a:r>
              <a:rPr lang="sl-SI" sz="1400" dirty="0">
                <a:solidFill>
                  <a:srgbClr val="00B050"/>
                </a:solidFill>
                <a:latin typeface="Gill Sans MT" pitchFamily="34" charset="0"/>
              </a:rPr>
              <a:t>Roman povezuje potovanje in </a:t>
            </a:r>
            <a:r>
              <a:rPr lang="sl-SI" sz="1400" dirty="0" err="1">
                <a:solidFill>
                  <a:srgbClr val="00B050"/>
                </a:solidFill>
                <a:latin typeface="Gill Sans MT" pitchFamily="34" charset="0"/>
              </a:rPr>
              <a:t>samoodkrivanje</a:t>
            </a:r>
            <a:r>
              <a:rPr lang="sl-SI" sz="1400" dirty="0">
                <a:solidFill>
                  <a:srgbClr val="00B050"/>
                </a:solidFill>
                <a:latin typeface="Gill Sans MT" pitchFamily="34" charset="0"/>
              </a:rPr>
              <a:t>.</a:t>
            </a:r>
          </a:p>
          <a:p>
            <a:r>
              <a:rPr lang="sl-SI" sz="1400" dirty="0">
                <a:solidFill>
                  <a:srgbClr val="00B050"/>
                </a:solidFill>
                <a:latin typeface="Gill Sans MT" pitchFamily="34" charset="0"/>
              </a:rPr>
              <a:t>Pustolovka je prejemnica številnih priznanj in je </a:t>
            </a:r>
            <a:r>
              <a:rPr lang="sl-SI" sz="1400" dirty="0" err="1">
                <a:solidFill>
                  <a:srgbClr val="00B050"/>
                </a:solidFill>
                <a:latin typeface="Gill Sans MT" pitchFamily="34" charset="0"/>
              </a:rPr>
              <a:t>Newberyjeva</a:t>
            </a:r>
            <a:r>
              <a:rPr lang="sl-SI" sz="1400" dirty="0">
                <a:solidFill>
                  <a:srgbClr val="00B050"/>
                </a:solidFill>
                <a:latin typeface="Gill Sans MT" pitchFamily="34" charset="0"/>
              </a:rPr>
              <a:t> častna knjiga leta 2001.</a:t>
            </a:r>
          </a:p>
          <a:p>
            <a:endParaRPr lang="sl-SI" sz="1400" dirty="0">
              <a:solidFill>
                <a:srgbClr val="00B050"/>
              </a:solidFill>
              <a:latin typeface="Gill Sans MT" pitchFamily="34" charset="0"/>
            </a:endParaRPr>
          </a:p>
        </p:txBody>
      </p:sp>
      <p:sp>
        <p:nvSpPr>
          <p:cNvPr id="20" name="Rectangle 19"/>
          <p:cNvSpPr/>
          <p:nvPr/>
        </p:nvSpPr>
        <p:spPr>
          <a:xfrm>
            <a:off x="424543" y="305943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2200" dirty="0">
                <a:solidFill>
                  <a:prstClr val="white">
                    <a:lumMod val="50000"/>
                  </a:prstClr>
                </a:solidFill>
                <a:latin typeface="Gill Sans MT" pitchFamily="34" charset="0"/>
              </a:rPr>
              <a:t>podbesedilo</a:t>
            </a:r>
          </a:p>
          <a:p>
            <a:endParaRPr lang="sl-SI" sz="2400" dirty="0">
              <a:solidFill>
                <a:prstClr val="white">
                  <a:lumMod val="50000"/>
                </a:prstClr>
              </a:solidFill>
              <a:latin typeface="Gill Sans MT" pitchFamily="34" charset="0"/>
            </a:endParaRPr>
          </a:p>
        </p:txBody>
      </p:sp>
      <p:sp>
        <p:nvSpPr>
          <p:cNvPr id="6" name="Rectangle 5"/>
          <p:cNvSpPr/>
          <p:nvPr/>
        </p:nvSpPr>
        <p:spPr>
          <a:xfrm>
            <a:off x="381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a:solidFill>
                  <a:srgbClr val="FF0000"/>
                </a:solidFill>
                <a:latin typeface="Gill Sans MT" pitchFamily="34" charset="0"/>
              </a:rPr>
              <a:t>Pustolovka</a:t>
            </a: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1</a:t>
            </a: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194499" y="2135024"/>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a:solidFill>
                  <a:schemeClr val="accent6">
                    <a:lumMod val="75000"/>
                  </a:schemeClr>
                </a:solidFill>
                <a:latin typeface="Gill Sans MT" pitchFamily="34" charset="0"/>
              </a:rPr>
              <a:t>O KNJIGI</a:t>
            </a:r>
          </a:p>
        </p:txBody>
      </p:sp>
      <p:sp>
        <p:nvSpPr>
          <p:cNvPr id="12" name="TextBox 11"/>
          <p:cNvSpPr txBox="1"/>
          <p:nvPr/>
        </p:nvSpPr>
        <p:spPr>
          <a:xfrm>
            <a:off x="3235036"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2</a:t>
            </a: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a:solidFill>
                  <a:schemeClr val="accent6">
                    <a:lumMod val="50000"/>
                  </a:schemeClr>
                </a:solidFill>
                <a:latin typeface="Gill Sans MT" pitchFamily="34" charset="0"/>
              </a:rPr>
              <a:t>IZ KNJIGE</a:t>
            </a: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3</a:t>
            </a: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pic>
        <p:nvPicPr>
          <p:cNvPr id="19" name="Slika 18"/>
          <p:cNvPicPr>
            <a:picLocks noChangeAspect="1"/>
          </p:cNvPicPr>
          <p:nvPr/>
        </p:nvPicPr>
        <p:blipFill>
          <a:blip r:embed="rId7"/>
          <a:stretch>
            <a:fillRect/>
          </a:stretch>
        </p:blipFill>
        <p:spPr>
          <a:xfrm>
            <a:off x="897632" y="544120"/>
            <a:ext cx="1072989" cy="1371719"/>
          </a:xfrm>
          <a:prstGeom prst="rect">
            <a:avLst/>
          </a:prstGeom>
        </p:spPr>
      </p:pic>
      <p:pic>
        <p:nvPicPr>
          <p:cNvPr id="3" name="Slika 2"/>
          <p:cNvPicPr>
            <a:picLocks noChangeAspect="1"/>
          </p:cNvPicPr>
          <p:nvPr/>
        </p:nvPicPr>
        <p:blipFill>
          <a:blip r:embed="rId8"/>
          <a:stretch>
            <a:fillRect/>
          </a:stretch>
        </p:blipFill>
        <p:spPr>
          <a:xfrm>
            <a:off x="424543" y="3132885"/>
            <a:ext cx="2361083" cy="3653775"/>
          </a:xfrm>
          <a:prstGeom prst="rect">
            <a:avLst/>
          </a:prstGeom>
        </p:spPr>
      </p:pic>
    </p:spTree>
    <p:extLst>
      <p:ext uri="{BB962C8B-B14F-4D97-AF65-F5344CB8AC3E}">
        <p14:creationId xmlns:p14="http://schemas.microsoft.com/office/powerpoint/2010/main" val="15554772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5408807" y="3162300"/>
            <a:ext cx="3326904"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200" dirty="0">
                <a:solidFill>
                  <a:schemeClr val="accent2"/>
                </a:solidFill>
                <a:latin typeface="Gill Sans MT" pitchFamily="34" charset="0"/>
              </a:rPr>
              <a:t>Kronika prinaša zgodovinski pregled odbojke od njenih samih začetkov leta 1895, pa vse do današnjih dni. Opisani so prelomni trenutki v zgodovini odbojke, ki so botrovali k temu, da se je ta športna panoga začela pojavljati in razvijati v Evropi in je, sicer z manjšo zakasnitvijo, postavila tudi temelje odbojke v Sloveniji in v Novem mestu. Posamezna poglavja so zasnovana kronološko, ki jih avtor razvrsti v različna obdobja, niza vzpone in padce, se spominja igralk in trenerjev, ki so s svojim udejstvovanjem pripomogli k večji prepoznavnosti tega športa ter se dotakne tudi borbe za pridobitev primernega statusa ženski odbojki na reprezentančnem nivoju v devetdesetih letih prejšnjega stoletja.</a:t>
            </a:r>
          </a:p>
        </p:txBody>
      </p:sp>
      <p:sp>
        <p:nvSpPr>
          <p:cNvPr id="18" name="Rectangle 17"/>
          <p:cNvSpPr/>
          <p:nvPr/>
        </p:nvSpPr>
        <p:spPr>
          <a:xfrm>
            <a:off x="2195737" y="3084882"/>
            <a:ext cx="3535374" cy="372099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pPr algn="just"/>
            <a:r>
              <a:rPr lang="sl-SI" sz="1200" dirty="0">
                <a:solidFill>
                  <a:srgbClr val="00B050"/>
                </a:solidFill>
                <a:latin typeface="Gill Sans MT" pitchFamily="34" charset="0"/>
              </a:rPr>
              <a:t>Dolgoletni odbojkarski trener in funkcionar Bojan Vernig, ki je v dolenjski odbojki pustil velik pečat, je avtor knjige Sprehod skozi čas,</a:t>
            </a:r>
          </a:p>
          <a:p>
            <a:pPr algn="just"/>
            <a:r>
              <a:rPr lang="sl-SI" sz="1200" dirty="0">
                <a:solidFill>
                  <a:srgbClr val="00B050"/>
                </a:solidFill>
                <a:latin typeface="Gill Sans MT" pitchFamily="34" charset="0"/>
              </a:rPr>
              <a:t>v kateri je na 400 straneh zapisana zgodovina ženske odbojke v Novem mestu. </a:t>
            </a:r>
          </a:p>
          <a:p>
            <a:pPr algn="just"/>
            <a:r>
              <a:rPr lang="sl-SI" sz="1200" dirty="0">
                <a:solidFill>
                  <a:srgbClr val="00B050"/>
                </a:solidFill>
                <a:latin typeface="Gill Sans MT" pitchFamily="34" charset="0"/>
              </a:rPr>
              <a:t>Vernig, ki je knjigo pisal več kot dve leti, se je v svojem nagovoru še posebej zahvalil nekdanjemu slovenskemu odbojkarskemu selektorju Viktorju </a:t>
            </a:r>
            <a:r>
              <a:rPr lang="sl-SI" sz="1200" dirty="0" err="1">
                <a:solidFill>
                  <a:srgbClr val="00B050"/>
                </a:solidFill>
                <a:latin typeface="Gill Sans MT" pitchFamily="34" charset="0"/>
              </a:rPr>
              <a:t>Krevslu</a:t>
            </a:r>
            <a:r>
              <a:rPr lang="sl-SI" sz="1200" dirty="0">
                <a:solidFill>
                  <a:srgbClr val="00B050"/>
                </a:solidFill>
                <a:latin typeface="Gill Sans MT" pitchFamily="34" charset="0"/>
              </a:rPr>
              <a:t>, ki ga je navdušil za odbojko, s posebnim posvetilom v knjigi pa tudi predsedniku Odbojkarske zveze Slovenije. »Metodu Ropretu, enemu redkih predsednikov zveze, ki je dal enakovredno težo, obravnavo in veljavo tudi ženski odbojki. Zagotovil ji je primerne pogoje za delo, tako da se je v zadnjih letih lahko krepko dvignila na kakovostni lestvici.</a:t>
            </a:r>
          </a:p>
        </p:txBody>
      </p:sp>
      <p:sp>
        <p:nvSpPr>
          <p:cNvPr id="20" name="Rectangle 19"/>
          <p:cNvSpPr/>
          <p:nvPr/>
        </p:nvSpPr>
        <p:spPr>
          <a:xfrm>
            <a:off x="-540568" y="3048000"/>
            <a:ext cx="3185686"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endParaRPr lang="sl-SI" sz="1200" dirty="0">
              <a:solidFill>
                <a:prstClr val="white">
                  <a:lumMod val="50000"/>
                </a:prstClr>
              </a:solidFill>
              <a:latin typeface="Gill Sans MT" panose="020B0502020104020203" pitchFamily="34" charset="-18"/>
            </a:endParaRPr>
          </a:p>
        </p:txBody>
      </p:sp>
      <p:sp>
        <p:nvSpPr>
          <p:cNvPr id="6" name="Rectangle 5"/>
          <p:cNvSpPr/>
          <p:nvPr/>
        </p:nvSpPr>
        <p:spPr>
          <a:xfrm>
            <a:off x="393557" y="207645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1600" dirty="0">
                <a:solidFill>
                  <a:srgbClr val="FF0000"/>
                </a:solidFill>
                <a:latin typeface="Gill Sans MT" pitchFamily="34" charset="0"/>
              </a:rPr>
              <a:t>Sprehod skozi čas: Zgodovina ženske odbojke v Novem mestu</a:t>
            </a: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1</a:t>
            </a: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209293" y="2066165"/>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a:solidFill>
                  <a:schemeClr val="accent6">
                    <a:lumMod val="75000"/>
                  </a:schemeClr>
                </a:solidFill>
                <a:latin typeface="Gill Sans MT" pitchFamily="34" charset="0"/>
              </a:rPr>
              <a:t>O KNJIGI</a:t>
            </a:r>
          </a:p>
        </p:txBody>
      </p:sp>
      <p:sp>
        <p:nvSpPr>
          <p:cNvPr id="12" name="TextBox 11"/>
          <p:cNvSpPr txBox="1"/>
          <p:nvPr/>
        </p:nvSpPr>
        <p:spPr>
          <a:xfrm>
            <a:off x="3290628" y="1959199"/>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2</a:t>
            </a: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a:solidFill>
                  <a:schemeClr val="accent6">
                    <a:lumMod val="50000"/>
                  </a:schemeClr>
                </a:solidFill>
                <a:latin typeface="Gill Sans MT" pitchFamily="34" charset="0"/>
              </a:rPr>
              <a:t>IZ KNJIGE</a:t>
            </a: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3</a:t>
            </a: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pic>
        <p:nvPicPr>
          <p:cNvPr id="9" name="Slika 8"/>
          <p:cNvPicPr>
            <a:picLocks noChangeAspect="1"/>
          </p:cNvPicPr>
          <p:nvPr/>
        </p:nvPicPr>
        <p:blipFill>
          <a:blip r:embed="rId7"/>
          <a:stretch>
            <a:fillRect/>
          </a:stretch>
        </p:blipFill>
        <p:spPr>
          <a:xfrm>
            <a:off x="854268" y="586450"/>
            <a:ext cx="1072989" cy="1371719"/>
          </a:xfrm>
          <a:prstGeom prst="rect">
            <a:avLst/>
          </a:prstGeom>
        </p:spPr>
      </p:pic>
      <p:pic>
        <p:nvPicPr>
          <p:cNvPr id="21" name="Slika 20"/>
          <p:cNvPicPr>
            <a:picLocks noChangeAspect="1"/>
          </p:cNvPicPr>
          <p:nvPr/>
        </p:nvPicPr>
        <p:blipFill>
          <a:blip r:embed="rId8"/>
          <a:stretch>
            <a:fillRect/>
          </a:stretch>
        </p:blipFill>
        <p:spPr>
          <a:xfrm>
            <a:off x="381001" y="3152630"/>
            <a:ext cx="2393110" cy="3228698"/>
          </a:xfrm>
          <a:prstGeom prst="rect">
            <a:avLst/>
          </a:prstGeom>
        </p:spPr>
      </p:pic>
    </p:spTree>
    <p:extLst>
      <p:ext uri="{BB962C8B-B14F-4D97-AF65-F5344CB8AC3E}">
        <p14:creationId xmlns:p14="http://schemas.microsoft.com/office/powerpoint/2010/main" val="2136647240"/>
      </p:ext>
    </p:extLst>
  </p:cSld>
  <p:clrMapOvr>
    <a:masterClrMapping/>
  </p:clrMapOvr>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B51597A-D120-4D6E-981F-4B402354B2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Slika s tremi stolpci z besedilom</Template>
  <TotalTime>0</TotalTime>
  <Words>1213</Words>
  <Application>Microsoft Office PowerPoint</Application>
  <PresentationFormat>Diaprojekcija na zaslonu (4:3)</PresentationFormat>
  <Paragraphs>103</Paragraphs>
  <Slides>10</Slides>
  <Notes>10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10</vt:i4>
      </vt:variant>
    </vt:vector>
  </HeadingPairs>
  <TitlesOfParts>
    <vt:vector size="15" baseType="lpstr">
      <vt:lpstr>Arial</vt:lpstr>
      <vt:lpstr>Calibri</vt:lpstr>
      <vt:lpstr>Calisto MT</vt:lpstr>
      <vt:lpstr>Gill Sans MT</vt:lpstr>
      <vt:lpstr>1_Office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2020-12-07T11:46:11Z</dcterms:created>
  <dcterms:modified xsi:type="dcterms:W3CDTF">2023-01-04T11:36:26Z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TC018814419991</vt:lpwstr>
  </property>
</Properties>
</file>