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sldIdLst>
    <p:sldId id="256" r:id="rId3"/>
    <p:sldId id="298" r:id="rId4"/>
    <p:sldId id="299" r:id="rId5"/>
    <p:sldId id="300" r:id="rId6"/>
    <p:sldId id="301" r:id="rId7"/>
    <p:sldId id="302" r:id="rId8"/>
    <p:sldId id="305" r:id="rId9"/>
    <p:sldId id="306" r:id="rId10"/>
    <p:sldId id="307" r:id="rId11"/>
    <p:sldId id="30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CA57"/>
    <a:srgbClr val="D41AC7"/>
    <a:srgbClr val="CD2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4613" autoAdjust="0"/>
  </p:normalViewPr>
  <p:slideViewPr>
    <p:cSldViewPr showGuides="1">
      <p:cViewPr varScale="1">
        <p:scale>
          <a:sx n="84" d="100"/>
          <a:sy n="84" d="100"/>
        </p:scale>
        <p:origin x="166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7AF71-3194-4237-A305-7D1955EDEB0C}" type="datetimeFigureOut">
              <a:rPr lang="en-US" smtClean="0"/>
              <a:t>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D8054-7F9B-4ACB-B971-667A2E275AF8}" type="slidenum">
              <a:rPr lang="en-US" smtClean="0"/>
              <a:t>‹#›</a:t>
            </a:fld>
            <a:endParaRPr lang="en-US"/>
          </a:p>
        </p:txBody>
      </p:sp>
    </p:spTree>
    <p:extLst>
      <p:ext uri="{BB962C8B-B14F-4D97-AF65-F5344CB8AC3E}">
        <p14:creationId xmlns:p14="http://schemas.microsoft.com/office/powerpoint/2010/main" val="290253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38880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60136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54295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39303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39031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65981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94084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416999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12232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417809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3/1/2023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3/1/2023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6574170"/>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1400" dirty="0" smtClean="0">
              <a:solidFill>
                <a:schemeClr val="accent2"/>
              </a:solidFill>
              <a:latin typeface="Gill Sans MT" pitchFamily="34" charset="0"/>
            </a:endParaRP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dirty="0" smtClean="0">
                <a:solidFill>
                  <a:srgbClr val="00B050"/>
                </a:solidFill>
                <a:latin typeface="Gill Sans MT" pitchFamily="34" charset="0"/>
              </a:rPr>
              <a:t>Zabavna slikanica o prijateljstvu in sreči bo otrokom pokazala, da se sreče ne da kupiti in da imajo majhne stvari lahko velik pomen.</a:t>
            </a:r>
          </a:p>
          <a:p>
            <a:endParaRPr lang="sl-SI" dirty="0">
              <a:solidFill>
                <a:srgbClr val="00B050"/>
              </a:solidFill>
              <a:latin typeface="Gill Sans MT" pitchFamily="34" charset="0"/>
            </a:endParaRP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450786" y="2094379"/>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err="1" smtClean="0">
                <a:solidFill>
                  <a:srgbClr val="FF0000"/>
                </a:solidFill>
                <a:latin typeface="Gill Sans MT" pitchFamily="34" charset="0"/>
              </a:rPr>
              <a:t>Jupiii</a:t>
            </a:r>
            <a:r>
              <a:rPr lang="sl-SI" dirty="0" smtClean="0">
                <a:solidFill>
                  <a:srgbClr val="FF0000"/>
                </a:solidFill>
                <a:latin typeface="Gill Sans MT" pitchFamily="34" charset="0"/>
              </a:rPr>
              <a:t> palica</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sp>
        <p:nvSpPr>
          <p:cNvPr id="21" name="Rectangle 13"/>
          <p:cNvSpPr/>
          <p:nvPr/>
        </p:nvSpPr>
        <p:spPr>
          <a:xfrm>
            <a:off x="5124211" y="3167439"/>
            <a:ext cx="3574860"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chemeClr val="accent2"/>
                </a:solidFill>
                <a:latin typeface="Gill Sans MT" pitchFamily="34" charset="0"/>
              </a:rPr>
              <a:t>Žalostni medved je ob reki srečal veselo miško. Ta je bila vesela zaradi posebne palice, ki je lahko osrečila tistega, ki jo je imel. Odločila se je, da jo bo posodila medvedu, a kaj kmalu se beseda o čudežni palici razširi med ostale živali, ki bi ravno tako želele biti srečne.</a:t>
            </a:r>
          </a:p>
          <a:p>
            <a:endParaRPr lang="sl-SI" sz="1400" dirty="0" smtClean="0">
              <a:solidFill>
                <a:schemeClr val="accent2"/>
              </a:solidFill>
              <a:latin typeface="Gill Sans MT" pitchFamily="34" charset="0"/>
            </a:endParaRPr>
          </a:p>
          <a:p>
            <a:endParaRPr lang="sl-SI" sz="1600" dirty="0" smtClean="0">
              <a:solidFill>
                <a:schemeClr val="accent2"/>
              </a:solidFill>
              <a:latin typeface="Gill Sans MT" pitchFamily="34" charset="0"/>
            </a:endParaRPr>
          </a:p>
        </p:txBody>
      </p:sp>
      <p:pic>
        <p:nvPicPr>
          <p:cNvPr id="19" name="Slika 18"/>
          <p:cNvPicPr>
            <a:picLocks noChangeAspect="1"/>
          </p:cNvPicPr>
          <p:nvPr/>
        </p:nvPicPr>
        <p:blipFill>
          <a:blip r:embed="rId6"/>
          <a:stretch>
            <a:fillRect/>
          </a:stretch>
        </p:blipFill>
        <p:spPr>
          <a:xfrm>
            <a:off x="553055" y="552865"/>
            <a:ext cx="1652159" cy="1408298"/>
          </a:xfrm>
          <a:prstGeom prst="rect">
            <a:avLst/>
          </a:prstGeom>
        </p:spPr>
      </p:pic>
      <p:pic>
        <p:nvPicPr>
          <p:cNvPr id="23" name="Slika 22"/>
          <p:cNvPicPr>
            <a:picLocks noChangeAspect="1"/>
          </p:cNvPicPr>
          <p:nvPr/>
        </p:nvPicPr>
        <p:blipFill>
          <a:blip r:embed="rId7"/>
          <a:stretch>
            <a:fillRect/>
          </a:stretch>
        </p:blipFill>
        <p:spPr>
          <a:xfrm>
            <a:off x="525018" y="3093625"/>
            <a:ext cx="2466049" cy="3395200"/>
          </a:xfrm>
          <a:prstGeom prst="rect">
            <a:avLst/>
          </a:prstGeom>
        </p:spPr>
      </p:pic>
      <p:pic>
        <p:nvPicPr>
          <p:cNvPr id="25" name="Slika 24"/>
          <p:cNvPicPr>
            <a:picLocks noChangeAspect="1"/>
          </p:cNvPicPr>
          <p:nvPr/>
        </p:nvPicPr>
        <p:blipFill>
          <a:blip r:embed="rId8"/>
          <a:stretch>
            <a:fillRect/>
          </a:stretch>
        </p:blipFill>
        <p:spPr>
          <a:xfrm>
            <a:off x="5865309" y="4954395"/>
            <a:ext cx="2627784" cy="1814347"/>
          </a:xfrm>
          <a:prstGeom prst="rect">
            <a:avLst/>
          </a:prstGeom>
        </p:spPr>
      </p:pic>
    </p:spTree>
    <p:extLst>
      <p:ext uri="{BB962C8B-B14F-4D97-AF65-F5344CB8AC3E}">
        <p14:creationId xmlns:p14="http://schemas.microsoft.com/office/powerpoint/2010/main" val="377019616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6036166" y="3132885"/>
            <a:ext cx="3107833"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chemeClr val="accent2"/>
                </a:solidFill>
                <a:latin typeface="Gill Sans MT" pitchFamily="34" charset="0"/>
              </a:rPr>
              <a:t>Brodolomci so hodili ob obali in dojeli, da so na majhnem otoku. Ko se je zmračilo, so se odločili, da iskanje nadaljujejo prihodnje jutro. Zjutraj so na zahodu opazili še en otok ali celino, od česar jih je ločevalo kakšen kilometer morja. </a:t>
            </a:r>
            <a:r>
              <a:rPr lang="sl-SI" sz="1400" dirty="0" err="1" smtClean="0">
                <a:solidFill>
                  <a:schemeClr val="accent2"/>
                </a:solidFill>
                <a:latin typeface="Gill Sans MT" pitchFamily="34" charset="0"/>
              </a:rPr>
              <a:t>Nab</a:t>
            </a:r>
            <a:r>
              <a:rPr lang="sl-SI" sz="1400" dirty="0" smtClean="0">
                <a:solidFill>
                  <a:schemeClr val="accent2"/>
                </a:solidFill>
                <a:latin typeface="Gill Sans MT" pitchFamily="34" charset="0"/>
              </a:rPr>
              <a:t>, ki ga je skrbelo za gospodarja, je skočil v vodo in odplaval proti kopnemu. Drugi so po nasvetu mornarja </a:t>
            </a:r>
            <a:r>
              <a:rPr lang="sl-SI" sz="1400" dirty="0" err="1" smtClean="0">
                <a:solidFill>
                  <a:schemeClr val="accent2"/>
                </a:solidFill>
                <a:latin typeface="Gill Sans MT" pitchFamily="34" charset="0"/>
              </a:rPr>
              <a:t>Pencrofta</a:t>
            </a:r>
            <a:r>
              <a:rPr lang="sl-SI" sz="1400" dirty="0" smtClean="0">
                <a:solidFill>
                  <a:schemeClr val="accent2"/>
                </a:solidFill>
                <a:latin typeface="Gill Sans MT" pitchFamily="34" charset="0"/>
              </a:rPr>
              <a:t> raje počakali oseko, saj je bil tok zelo močan.</a:t>
            </a:r>
            <a:endParaRPr lang="sl-SI" sz="1400" dirty="0">
              <a:solidFill>
                <a:schemeClr val="accent2"/>
              </a:solidFill>
              <a:latin typeface="Gill Sans MT" pitchFamily="34" charset="0"/>
            </a:endParaRPr>
          </a:p>
        </p:txBody>
      </p:sp>
      <p:sp>
        <p:nvSpPr>
          <p:cNvPr id="18" name="Rectangle 17"/>
          <p:cNvSpPr/>
          <p:nvPr/>
        </p:nvSpPr>
        <p:spPr>
          <a:xfrm>
            <a:off x="2562889" y="3075483"/>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pPr algn="just"/>
            <a:r>
              <a:rPr lang="sl-SI" sz="1200">
                <a:solidFill>
                  <a:srgbClr val="00B050"/>
                </a:solidFill>
                <a:latin typeface="Gill Sans MT" pitchFamily="34" charset="0"/>
              </a:rPr>
              <a:t>Jules Verne je poleg najnovejših znanstvenih dognanj svojega časa v svojih romanih opisoval celo izume, uresničene dolga leta pozneje, kot sta potovanje v vesolje in pod morsko gladino.</a:t>
            </a:r>
          </a:p>
          <a:p>
            <a:pPr algn="just"/>
            <a:endParaRPr lang="sl-SI" sz="1200">
              <a:solidFill>
                <a:srgbClr val="00B050"/>
              </a:solidFill>
              <a:latin typeface="Gill Sans MT" pitchFamily="34" charset="0"/>
            </a:endParaRPr>
          </a:p>
          <a:p>
            <a:pPr algn="just"/>
            <a:r>
              <a:rPr lang="sl-SI" sz="1200">
                <a:solidFill>
                  <a:srgbClr val="00B050"/>
                </a:solidFill>
                <a:latin typeface="Gill Sans MT" pitchFamily="34" charset="0"/>
              </a:rPr>
              <a:t>Študiral je pravo, a se kmalu zatem odločil za pisateljevanje. Njegov prvi roman Pet tednov v balonu (1862) ga je tako zelo proslavil, da je nadaljeval s pisanjem fantastičnih zgodb. Skrivnostni otok je bil napisan in objavljen v nadaljevanjih v obdobju dveh let (1874–1875). Skozi Cyrusa prikazuje, kako pomembno vlogo igra znanost v našem vsakdanjem življenju.﻿</a:t>
            </a:r>
            <a:endParaRPr lang="sl-SI" sz="1200" dirty="0">
              <a:solidFill>
                <a:srgbClr val="00B050"/>
              </a:solidFill>
              <a:latin typeface="Gill Sans MT" pitchFamily="34" charset="0"/>
            </a:endParaRP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424543" y="2066165"/>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Skrivnostni otok</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209293" y="2066165"/>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90628" y="1959199"/>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36167" y="2077358"/>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5" name="Slika 4"/>
          <p:cNvPicPr>
            <a:picLocks noChangeAspect="1"/>
          </p:cNvPicPr>
          <p:nvPr/>
        </p:nvPicPr>
        <p:blipFill>
          <a:blip r:embed="rId6"/>
          <a:stretch>
            <a:fillRect/>
          </a:stretch>
        </p:blipFill>
        <p:spPr>
          <a:xfrm>
            <a:off x="723900" y="609600"/>
            <a:ext cx="1652159" cy="1408298"/>
          </a:xfrm>
          <a:prstGeom prst="rect">
            <a:avLst/>
          </a:prstGeom>
        </p:spPr>
      </p:pic>
      <p:pic>
        <p:nvPicPr>
          <p:cNvPr id="9" name="Slika 8"/>
          <p:cNvPicPr>
            <a:picLocks noChangeAspect="1"/>
          </p:cNvPicPr>
          <p:nvPr/>
        </p:nvPicPr>
        <p:blipFill>
          <a:blip r:embed="rId7"/>
          <a:stretch>
            <a:fillRect/>
          </a:stretch>
        </p:blipFill>
        <p:spPr>
          <a:xfrm>
            <a:off x="-79050" y="3018354"/>
            <a:ext cx="3145532" cy="3145532"/>
          </a:xfrm>
          <a:prstGeom prst="rect">
            <a:avLst/>
          </a:prstGeom>
        </p:spPr>
      </p:pic>
    </p:spTree>
    <p:extLst>
      <p:ext uri="{BB962C8B-B14F-4D97-AF65-F5344CB8AC3E}">
        <p14:creationId xmlns:p14="http://schemas.microsoft.com/office/powerpoint/2010/main" val="234772724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600" dirty="0" smtClean="0">
                <a:solidFill>
                  <a:schemeClr val="accent2"/>
                </a:solidFill>
                <a:latin typeface="Gill Sans MT" pitchFamily="34" charset="0"/>
              </a:rPr>
              <a:t>Steklenka in Plastenka sta skupaj pristali na bučni zabavi. Ko sta prazni poleteli skozi okno drvečega avtomobila, pa se je njuna življenjska pot šele dobro začela.</a:t>
            </a:r>
          </a:p>
          <a:p>
            <a:endParaRPr lang="sl-SI" sz="1600" dirty="0" smtClean="0">
              <a:solidFill>
                <a:schemeClr val="accent2"/>
              </a:solidFill>
              <a:latin typeface="Gill Sans MT" pitchFamily="34" charset="0"/>
            </a:endParaRPr>
          </a:p>
          <a:p>
            <a:endParaRPr lang="sl-SI" sz="1400" dirty="0" smtClean="0">
              <a:solidFill>
                <a:schemeClr val="accent2"/>
              </a:solidFill>
              <a:latin typeface="Gill Sans MT" pitchFamily="34" charset="0"/>
            </a:endParaRP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600" dirty="0" smtClean="0">
                <a:solidFill>
                  <a:srgbClr val="00B050"/>
                </a:solidFill>
                <a:latin typeface="Gill Sans MT" pitchFamily="34" charset="0"/>
              </a:rPr>
              <a:t>Otrok skozi zgodbo spozna, kako pomemben je naš odnos do narave. Seznani se z načinom ravnanja z odpadki, ločevanjem, zbiranjem in recikliranjem, ki pomembno vplivajo na kvaliteto njegovega življenja zdaj in v prihodnosti.</a:t>
            </a:r>
            <a:endParaRPr lang="sl-SI" sz="1600" dirty="0">
              <a:solidFill>
                <a:srgbClr val="00B050"/>
              </a:solidFill>
              <a:latin typeface="Gill Sans MT" pitchFamily="34" charset="0"/>
            </a:endParaRP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Steklenka in Plastenka</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19" name="Slika 18"/>
          <p:cNvPicPr>
            <a:picLocks noChangeAspect="1"/>
          </p:cNvPicPr>
          <p:nvPr/>
        </p:nvPicPr>
        <p:blipFill>
          <a:blip r:embed="rId6"/>
          <a:stretch>
            <a:fillRect/>
          </a:stretch>
        </p:blipFill>
        <p:spPr>
          <a:xfrm>
            <a:off x="703332" y="587454"/>
            <a:ext cx="1652159" cy="1408298"/>
          </a:xfrm>
          <a:prstGeom prst="rect">
            <a:avLst/>
          </a:prstGeom>
        </p:spPr>
      </p:pic>
      <p:pic>
        <p:nvPicPr>
          <p:cNvPr id="21" name="Slika 20"/>
          <p:cNvPicPr>
            <a:picLocks noChangeAspect="1"/>
          </p:cNvPicPr>
          <p:nvPr/>
        </p:nvPicPr>
        <p:blipFill>
          <a:blip r:embed="rId7"/>
          <a:stretch>
            <a:fillRect/>
          </a:stretch>
        </p:blipFill>
        <p:spPr>
          <a:xfrm>
            <a:off x="392344" y="3220065"/>
            <a:ext cx="2492151" cy="2995374"/>
          </a:xfrm>
          <a:prstGeom prst="rect">
            <a:avLst/>
          </a:prstGeom>
        </p:spPr>
      </p:pic>
      <p:pic>
        <p:nvPicPr>
          <p:cNvPr id="23" name="Slika 22"/>
          <p:cNvPicPr>
            <a:picLocks noChangeAspect="1"/>
          </p:cNvPicPr>
          <p:nvPr/>
        </p:nvPicPr>
        <p:blipFill>
          <a:blip r:embed="rId8"/>
          <a:stretch>
            <a:fillRect/>
          </a:stretch>
        </p:blipFill>
        <p:spPr>
          <a:xfrm>
            <a:off x="5978556" y="4717752"/>
            <a:ext cx="3091543" cy="1881883"/>
          </a:xfrm>
          <a:prstGeom prst="rect">
            <a:avLst/>
          </a:prstGeom>
        </p:spPr>
      </p:pic>
    </p:spTree>
    <p:extLst>
      <p:ext uri="{BB962C8B-B14F-4D97-AF65-F5344CB8AC3E}">
        <p14:creationId xmlns:p14="http://schemas.microsoft.com/office/powerpoint/2010/main" val="396862799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6036166" y="3132885"/>
            <a:ext cx="2726833"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chemeClr val="accent2"/>
                </a:solidFill>
                <a:latin typeface="Gill Sans MT" pitchFamily="34" charset="0"/>
              </a:rPr>
              <a:t>Lisico Mico je radovednost gnala v mesto. Obiskala je muzej, gledališče, hotel, pošto in druge zanimive zgradbe. </a:t>
            </a:r>
          </a:p>
          <a:p>
            <a:r>
              <a:rPr lang="sl-SI" sz="1400" dirty="0" smtClean="0">
                <a:solidFill>
                  <a:schemeClr val="accent2"/>
                </a:solidFill>
                <a:latin typeface="Gill Sans MT" pitchFamily="34" charset="0"/>
              </a:rPr>
              <a:t>Te zanima, kako se je znašla in kaj je tam počela?</a:t>
            </a:r>
          </a:p>
        </p:txBody>
      </p:sp>
      <p:sp>
        <p:nvSpPr>
          <p:cNvPr id="18" name="Rectangle 17"/>
          <p:cNvSpPr/>
          <p:nvPr/>
        </p:nvSpPr>
        <p:spPr>
          <a:xfrm>
            <a:off x="2547696" y="3717032"/>
            <a:ext cx="4048607" cy="3865006"/>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1200" dirty="0">
              <a:solidFill>
                <a:srgbClr val="00B050"/>
              </a:solidFill>
              <a:latin typeface="Gill Sans MT" pitchFamily="34" charset="0"/>
            </a:endParaRPr>
          </a:p>
        </p:txBody>
      </p:sp>
      <p:sp>
        <p:nvSpPr>
          <p:cNvPr id="20" name="Rectangle 19"/>
          <p:cNvSpPr/>
          <p:nvPr/>
        </p:nvSpPr>
        <p:spPr>
          <a:xfrm>
            <a:off x="251520" y="3109674"/>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22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Lisica Mica spoznava mestne zgradbe</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sp>
        <p:nvSpPr>
          <p:cNvPr id="21" name="Pravokotnik 20"/>
          <p:cNvSpPr/>
          <p:nvPr/>
        </p:nvSpPr>
        <p:spPr>
          <a:xfrm>
            <a:off x="3194498" y="3108250"/>
            <a:ext cx="2667001" cy="1384995"/>
          </a:xfrm>
          <a:prstGeom prst="rect">
            <a:avLst/>
          </a:prstGeom>
        </p:spPr>
        <p:txBody>
          <a:bodyPr wrap="square">
            <a:spAutoFit/>
          </a:bodyPr>
          <a:lstStyle/>
          <a:p>
            <a:r>
              <a:rPr lang="sl-SI" sz="1400" dirty="0" smtClean="0">
                <a:solidFill>
                  <a:srgbClr val="00B050"/>
                </a:solidFill>
              </a:rPr>
              <a:t>Otrok skozi zgodbo spoznava različne mestne zgradbe, njihov namen in delovanje.</a:t>
            </a:r>
          </a:p>
          <a:p>
            <a:r>
              <a:rPr lang="sl-SI" sz="1400" dirty="0" smtClean="0">
                <a:solidFill>
                  <a:srgbClr val="00B050"/>
                </a:solidFill>
              </a:rPr>
              <a:t>V knjigi bo izvedel tudi druge uporabne informacije, ki mu bodo koristile pri raziskovanju mesta. </a:t>
            </a:r>
            <a:endParaRPr lang="sl-SI" sz="1400" dirty="0">
              <a:solidFill>
                <a:srgbClr val="00B050"/>
              </a:solidFill>
            </a:endParaRPr>
          </a:p>
        </p:txBody>
      </p:sp>
      <p:pic>
        <p:nvPicPr>
          <p:cNvPr id="9" name="Slika 8"/>
          <p:cNvPicPr>
            <a:picLocks noChangeAspect="1"/>
          </p:cNvPicPr>
          <p:nvPr/>
        </p:nvPicPr>
        <p:blipFill>
          <a:blip r:embed="rId6"/>
          <a:stretch>
            <a:fillRect/>
          </a:stretch>
        </p:blipFill>
        <p:spPr>
          <a:xfrm>
            <a:off x="758940" y="609600"/>
            <a:ext cx="1652159" cy="1408298"/>
          </a:xfrm>
          <a:prstGeom prst="rect">
            <a:avLst/>
          </a:prstGeom>
        </p:spPr>
      </p:pic>
      <p:pic>
        <p:nvPicPr>
          <p:cNvPr id="19" name="Slika 18"/>
          <p:cNvPicPr>
            <a:picLocks noChangeAspect="1"/>
          </p:cNvPicPr>
          <p:nvPr/>
        </p:nvPicPr>
        <p:blipFill>
          <a:blip r:embed="rId7"/>
          <a:stretch>
            <a:fillRect/>
          </a:stretch>
        </p:blipFill>
        <p:spPr>
          <a:xfrm>
            <a:off x="445177" y="3226871"/>
            <a:ext cx="2538645" cy="3048000"/>
          </a:xfrm>
          <a:prstGeom prst="rect">
            <a:avLst/>
          </a:prstGeom>
        </p:spPr>
      </p:pic>
    </p:spTree>
    <p:extLst>
      <p:ext uri="{BB962C8B-B14F-4D97-AF65-F5344CB8AC3E}">
        <p14:creationId xmlns:p14="http://schemas.microsoft.com/office/powerpoint/2010/main" val="39607577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4040531"/>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chemeClr val="accent2"/>
                </a:solidFill>
                <a:latin typeface="Gill Sans MT" pitchFamily="34" charset="0"/>
              </a:rPr>
              <a:t>V tej knjigi te čaka 16 packastih in smrdljivih poskusov. Zvaril boš dve vrsti </a:t>
            </a:r>
            <a:r>
              <a:rPr lang="sl-SI" sz="1400" dirty="0" err="1">
                <a:solidFill>
                  <a:schemeClr val="accent2"/>
                </a:solidFill>
                <a:latin typeface="Gill Sans MT" pitchFamily="34" charset="0"/>
              </a:rPr>
              <a:t>pocaste</a:t>
            </a:r>
            <a:r>
              <a:rPr lang="sl-SI" sz="1400" dirty="0">
                <a:solidFill>
                  <a:schemeClr val="accent2"/>
                </a:solidFill>
                <a:latin typeface="Gill Sans MT" pitchFamily="34" charset="0"/>
              </a:rPr>
              <a:t> sluzi, odstranil jajčno lupino, ne da bi jo zdrobil, pridelal dva ogromna kosa mila in mumificiral ribo, ki smrdi do neba. Po vsakem poskusu sledi strašno ogaben primer iz resničnega sveta. Zatorej si s kljukico zamaši nos, nadeni si gumijaste rokavice in pripravi očala ... Čas je za packarije v imenu znanosti!</a:t>
            </a: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600" dirty="0">
                <a:solidFill>
                  <a:srgbClr val="00B050"/>
                </a:solidFill>
                <a:latin typeface="Gill Sans MT" pitchFamily="34" charset="0"/>
              </a:rPr>
              <a:t>Praviš, da je naravoslovje suhoparno in dolgočasno? </a:t>
            </a:r>
            <a:endParaRPr lang="sl-SI" sz="1600" dirty="0" smtClean="0">
              <a:solidFill>
                <a:srgbClr val="00B050"/>
              </a:solidFill>
              <a:latin typeface="Gill Sans MT" pitchFamily="34" charset="0"/>
            </a:endParaRPr>
          </a:p>
          <a:p>
            <a:r>
              <a:rPr lang="sl-SI" sz="1600" dirty="0" smtClean="0">
                <a:solidFill>
                  <a:srgbClr val="00B050"/>
                </a:solidFill>
                <a:latin typeface="Gill Sans MT" pitchFamily="34" charset="0"/>
              </a:rPr>
              <a:t>Ni </a:t>
            </a:r>
            <a:r>
              <a:rPr lang="sl-SI" sz="1600" dirty="0">
                <a:solidFill>
                  <a:srgbClr val="00B050"/>
                </a:solidFill>
                <a:latin typeface="Gill Sans MT" pitchFamily="34" charset="0"/>
              </a:rPr>
              <a:t>res! V resnici temelji na radovednosti in zvedavosti, prekipeva od zabave in poka po šivih od domišljije!</a:t>
            </a:r>
          </a:p>
          <a:p>
            <a:endParaRPr lang="sl-SI" sz="1200" dirty="0">
              <a:solidFill>
                <a:schemeClr val="accent1"/>
              </a:solidFill>
              <a:latin typeface="Gill Sans MT" pitchFamily="34" charset="0"/>
            </a:endParaRP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515793" y="2128366"/>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S packarijami do znanja</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19" name="Slika 18"/>
          <p:cNvPicPr>
            <a:picLocks noChangeAspect="1"/>
          </p:cNvPicPr>
          <p:nvPr/>
        </p:nvPicPr>
        <p:blipFill>
          <a:blip r:embed="rId6"/>
          <a:stretch>
            <a:fillRect/>
          </a:stretch>
        </p:blipFill>
        <p:spPr>
          <a:xfrm>
            <a:off x="677053" y="576933"/>
            <a:ext cx="1652159" cy="1408298"/>
          </a:xfrm>
          <a:prstGeom prst="rect">
            <a:avLst/>
          </a:prstGeom>
        </p:spPr>
      </p:pic>
      <p:sp>
        <p:nvSpPr>
          <p:cNvPr id="23" name="Rectangle 19"/>
          <p:cNvSpPr/>
          <p:nvPr/>
        </p:nvSpPr>
        <p:spPr>
          <a:xfrm>
            <a:off x="463550"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pic>
        <p:nvPicPr>
          <p:cNvPr id="21" name="Slika 20"/>
          <p:cNvPicPr>
            <a:picLocks noChangeAspect="1"/>
          </p:cNvPicPr>
          <p:nvPr/>
        </p:nvPicPr>
        <p:blipFill>
          <a:blip r:embed="rId7"/>
          <a:stretch>
            <a:fillRect/>
          </a:stretch>
        </p:blipFill>
        <p:spPr>
          <a:xfrm>
            <a:off x="515793" y="3155642"/>
            <a:ext cx="2561385" cy="2561385"/>
          </a:xfrm>
          <a:prstGeom prst="rect">
            <a:avLst/>
          </a:prstGeom>
        </p:spPr>
      </p:pic>
    </p:spTree>
    <p:extLst>
      <p:ext uri="{BB962C8B-B14F-4D97-AF65-F5344CB8AC3E}">
        <p14:creationId xmlns:p14="http://schemas.microsoft.com/office/powerpoint/2010/main" val="41908898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08361" y="3132885"/>
            <a:ext cx="3354639"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a:solidFill>
                  <a:schemeClr val="accent2"/>
                </a:solidFill>
                <a:latin typeface="Gill Sans MT" pitchFamily="34" charset="0"/>
              </a:rPr>
              <a:t>Kar veliko vprašanj!</a:t>
            </a:r>
          </a:p>
          <a:p>
            <a:r>
              <a:rPr lang="sl-SI" sz="1400">
                <a:solidFill>
                  <a:schemeClr val="accent2"/>
                </a:solidFill>
                <a:latin typeface="Gill Sans MT" pitchFamily="34" charset="0"/>
              </a:rPr>
              <a:t>Kako boste začeli odgovarjati nanje? Knjiga pojasni pomembne pojme in predstavi vplivne osebnosti, tako da si lahko na podlagi tehtnih podatkov ustvarite svoje lastno mnenje o tem, kako bi se morali spoprijeti s podnebnimi spremembami. Vsak ima lahko svoje mnenje, kakšno bo torej vaše? Polovica zabave je v tem, kako si ga ustvariti!</a:t>
            </a:r>
          </a:p>
          <a:p>
            <a:endParaRPr lang="sl-SI" sz="1400">
              <a:solidFill>
                <a:schemeClr val="accent2"/>
              </a:solidFill>
              <a:latin typeface="Gill Sans MT" pitchFamily="34" charset="0"/>
            </a:endParaRPr>
          </a:p>
          <a:p>
            <a:r>
              <a:rPr lang="sl-SI" sz="1400">
                <a:solidFill>
                  <a:schemeClr val="accent2"/>
                </a:solidFill>
                <a:latin typeface="Gill Sans MT" pitchFamily="34" charset="0"/>
              </a:rPr>
              <a:t>Spoznajte vsa dejstva in informacije, ki jih potrebujete za to, da si ustvarite mnenje o podnebnih spremembah!</a:t>
            </a:r>
            <a:endParaRPr lang="sl-SI" sz="1400" dirty="0" smtClean="0">
              <a:solidFill>
                <a:schemeClr val="accent2"/>
              </a:solidFill>
              <a:latin typeface="Gill Sans MT" pitchFamily="34" charset="0"/>
            </a:endParaRPr>
          </a:p>
        </p:txBody>
      </p:sp>
      <p:sp>
        <p:nvSpPr>
          <p:cNvPr id="18" name="Rectangle 17"/>
          <p:cNvSpPr/>
          <p:nvPr/>
        </p:nvSpPr>
        <p:spPr>
          <a:xfrm>
            <a:off x="2538099" y="3108250"/>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a:solidFill>
                  <a:srgbClr val="00B050"/>
                </a:solidFill>
                <a:latin typeface="Gill Sans MT" pitchFamily="34" charset="0"/>
              </a:rPr>
              <a:t>Kaj se pravzaprav dogaja pri podnebnih spremembah?</a:t>
            </a:r>
          </a:p>
          <a:p>
            <a:r>
              <a:rPr lang="sl-SI" sz="1400">
                <a:solidFill>
                  <a:srgbClr val="00B050"/>
                </a:solidFill>
                <a:latin typeface="Gill Sans MT" pitchFamily="34" charset="0"/>
              </a:rPr>
              <a:t>Kakšni so razlogi zanje?</a:t>
            </a:r>
          </a:p>
          <a:p>
            <a:r>
              <a:rPr lang="sl-SI" sz="1400">
                <a:solidFill>
                  <a:srgbClr val="00B050"/>
                </a:solidFill>
                <a:latin typeface="Gill Sans MT" pitchFamily="34" charset="0"/>
              </a:rPr>
              <a:t>Ali lahko karkoli naredimo za rešitev te težave?</a:t>
            </a:r>
          </a:p>
          <a:p>
            <a:r>
              <a:rPr lang="sl-SI" sz="1400">
                <a:solidFill>
                  <a:srgbClr val="00B050"/>
                </a:solidFill>
                <a:latin typeface="Gill Sans MT" pitchFamily="34" charset="0"/>
              </a:rPr>
              <a:t>Kakšno je vaše mnenje?</a:t>
            </a:r>
            <a:endParaRPr lang="sl-SI" sz="1400" dirty="0">
              <a:solidFill>
                <a:srgbClr val="00B050"/>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Podnebne spremembe</a:t>
            </a: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19" name="Slika 18"/>
          <p:cNvPicPr>
            <a:picLocks noChangeAspect="1"/>
          </p:cNvPicPr>
          <p:nvPr/>
        </p:nvPicPr>
        <p:blipFill>
          <a:blip r:embed="rId6"/>
          <a:stretch>
            <a:fillRect/>
          </a:stretch>
        </p:blipFill>
        <p:spPr>
          <a:xfrm>
            <a:off x="705614" y="610387"/>
            <a:ext cx="1652159" cy="1408298"/>
          </a:xfrm>
          <a:prstGeom prst="rect">
            <a:avLst/>
          </a:prstGeom>
        </p:spPr>
      </p:pic>
      <p:pic>
        <p:nvPicPr>
          <p:cNvPr id="20" name="Slika 19"/>
          <p:cNvPicPr>
            <a:picLocks noChangeAspect="1"/>
          </p:cNvPicPr>
          <p:nvPr/>
        </p:nvPicPr>
        <p:blipFill>
          <a:blip r:embed="rId7"/>
          <a:stretch>
            <a:fillRect/>
          </a:stretch>
        </p:blipFill>
        <p:spPr>
          <a:xfrm>
            <a:off x="177738" y="3220065"/>
            <a:ext cx="2870262" cy="3073524"/>
          </a:xfrm>
          <a:prstGeom prst="rect">
            <a:avLst/>
          </a:prstGeom>
        </p:spPr>
      </p:pic>
    </p:spTree>
    <p:extLst>
      <p:ext uri="{BB962C8B-B14F-4D97-AF65-F5344CB8AC3E}">
        <p14:creationId xmlns:p14="http://schemas.microsoft.com/office/powerpoint/2010/main" val="12327896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213336" y="3132885"/>
            <a:ext cx="354966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chemeClr val="accent6"/>
                </a:solidFill>
                <a:latin typeface="Gill Sans MT" pitchFamily="34" charset="0"/>
              </a:rPr>
              <a:t>Reformatorji v stripu so odgovor na to, kako lahko spremenimo svet, kako lahko ustvarjamo pomembne mejnike za življenje </a:t>
            </a:r>
            <a:r>
              <a:rPr lang="sl-SI" sz="1400" dirty="0" smtClean="0">
                <a:solidFill>
                  <a:schemeClr val="accent6"/>
                </a:solidFill>
                <a:latin typeface="Gill Sans MT" pitchFamily="34" charset="0"/>
              </a:rPr>
              <a:t>vseh. Hkrati </a:t>
            </a:r>
            <a:r>
              <a:rPr lang="sl-SI" sz="1400" dirty="0">
                <a:solidFill>
                  <a:schemeClr val="accent6"/>
                </a:solidFill>
                <a:latin typeface="Gill Sans MT" pitchFamily="34" charset="0"/>
              </a:rPr>
              <a:t>pa je ta strip tudi poročilo o pubertetniški dobi slovenskega knjižnega jezika. O času, ko se je slovenski knjižni jezik že rodil, ni pa še povsem odrastel. V odraslo dobo sta ga namreč popeljali prav knjigi, na nastanek katerih se strip osredotoča: Biblija Jurija Dalmatina in slovnica Adama Bohoriča. </a:t>
            </a:r>
            <a:endParaRPr lang="sl-SI" sz="1400" dirty="0" smtClean="0">
              <a:solidFill>
                <a:schemeClr val="accent6"/>
              </a:solidFill>
              <a:latin typeface="Gill Sans MT" pitchFamily="34" charset="0"/>
            </a:endParaRPr>
          </a:p>
        </p:txBody>
      </p:sp>
      <p:sp>
        <p:nvSpPr>
          <p:cNvPr id="18" name="Rectangle 17"/>
          <p:cNvSpPr/>
          <p:nvPr/>
        </p:nvSpPr>
        <p:spPr>
          <a:xfrm>
            <a:off x="2502793"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a:solidFill>
                  <a:srgbClr val="0070C0"/>
                </a:solidFill>
                <a:latin typeface="Gill Sans MT" pitchFamily="34" charset="0"/>
              </a:rPr>
              <a:t>Strip izpod nabrušenega peresa Boštjana Gorenca Pižame in z iskrivimi ilustracijami Jake Vukotiča, oboje podkrepljeno z znanstveno in akademsko roko dr. Kozma Ahačiča.</a:t>
            </a:r>
          </a:p>
          <a:p>
            <a:endParaRPr lang="sl-SI" sz="1400">
              <a:solidFill>
                <a:srgbClr val="0070C0"/>
              </a:solidFill>
              <a:latin typeface="Gill Sans MT" pitchFamily="34" charset="0"/>
            </a:endParaRPr>
          </a:p>
          <a:p>
            <a:r>
              <a:rPr lang="sl-SI" sz="1400">
                <a:solidFill>
                  <a:srgbClr val="0070C0"/>
                </a:solidFill>
                <a:latin typeface="Gill Sans MT" pitchFamily="34" charset="0"/>
              </a:rPr>
              <a:t>Reformatorji v stripu so za svojo odličnost prejeli ZLATO HRUŠKO, znak za knjige odlične kvalitete, ki ga vsako leto podeljuje Pionirska – Mestna knjižnica Ljubljana.</a:t>
            </a:r>
            <a:endParaRPr lang="sl-SI" sz="1400" dirty="0">
              <a:solidFill>
                <a:srgbClr val="0070C0"/>
              </a:solidFill>
              <a:latin typeface="Gill Sans MT" pitchFamily="34" charset="0"/>
            </a:endParaRP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Reformatorji v stripu</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9" name="Slika 8"/>
          <p:cNvPicPr>
            <a:picLocks noChangeAspect="1"/>
          </p:cNvPicPr>
          <p:nvPr/>
        </p:nvPicPr>
        <p:blipFill>
          <a:blip r:embed="rId6"/>
          <a:stretch>
            <a:fillRect/>
          </a:stretch>
        </p:blipFill>
        <p:spPr>
          <a:xfrm>
            <a:off x="723900" y="581418"/>
            <a:ext cx="1652159" cy="1408298"/>
          </a:xfrm>
          <a:prstGeom prst="rect">
            <a:avLst/>
          </a:prstGeom>
        </p:spPr>
      </p:pic>
      <p:pic>
        <p:nvPicPr>
          <p:cNvPr id="19" name="Slika 18"/>
          <p:cNvPicPr>
            <a:picLocks noChangeAspect="1"/>
          </p:cNvPicPr>
          <p:nvPr/>
        </p:nvPicPr>
        <p:blipFill>
          <a:blip r:embed="rId7"/>
          <a:stretch>
            <a:fillRect/>
          </a:stretch>
        </p:blipFill>
        <p:spPr>
          <a:xfrm>
            <a:off x="560558" y="3191455"/>
            <a:ext cx="2394588" cy="3383657"/>
          </a:xfrm>
          <a:prstGeom prst="rect">
            <a:avLst/>
          </a:prstGeom>
        </p:spPr>
      </p:pic>
    </p:spTree>
    <p:extLst>
      <p:ext uri="{BB962C8B-B14F-4D97-AF65-F5344CB8AC3E}">
        <p14:creationId xmlns:p14="http://schemas.microsoft.com/office/powerpoint/2010/main" val="113241107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chemeClr val="accent6"/>
                </a:solidFill>
                <a:latin typeface="Gill Sans MT" pitchFamily="34" charset="0"/>
              </a:rPr>
              <a:t>Vse se je začelo pred leti, ko je v očetovo gostišče stopil ostarel gusar s strašno brazgotino na obrazu. S seboj je imel velikansko skrinjo. Zajetno skrinjo sem mu pomagal odnesti v gostišče. V zahvalo mi je podaril srebrnik.</a:t>
            </a:r>
          </a:p>
          <a:p>
            <a:endParaRPr lang="sl-SI" sz="1400" dirty="0" smtClean="0">
              <a:solidFill>
                <a:schemeClr val="accent6"/>
              </a:solidFill>
              <a:latin typeface="Gill Sans MT" pitchFamily="34" charset="0"/>
            </a:endParaRPr>
          </a:p>
          <a:p>
            <a:r>
              <a:rPr lang="sl-SI" sz="1400" dirty="0" smtClean="0">
                <a:solidFill>
                  <a:schemeClr val="accent6"/>
                </a:solidFill>
                <a:latin typeface="Gill Sans MT" pitchFamily="34" charset="0"/>
              </a:rPr>
              <a:t>It </a:t>
            </a:r>
            <a:r>
              <a:rPr lang="sl-SI" sz="1400" dirty="0" err="1" smtClean="0">
                <a:solidFill>
                  <a:schemeClr val="accent6"/>
                </a:solidFill>
                <a:latin typeface="Gill Sans MT" pitchFamily="34" charset="0"/>
              </a:rPr>
              <a:t>all</a:t>
            </a:r>
            <a:r>
              <a:rPr lang="sl-SI" sz="1400" dirty="0" smtClean="0">
                <a:solidFill>
                  <a:schemeClr val="accent6"/>
                </a:solidFill>
                <a:latin typeface="Gill Sans MT" pitchFamily="34" charset="0"/>
              </a:rPr>
              <a:t> began </a:t>
            </a:r>
            <a:r>
              <a:rPr lang="sl-SI" sz="1400" dirty="0" err="1" smtClean="0">
                <a:solidFill>
                  <a:schemeClr val="accent6"/>
                </a:solidFill>
                <a:latin typeface="Gill Sans MT" pitchFamily="34" charset="0"/>
              </a:rPr>
              <a:t>years</a:t>
            </a:r>
            <a:r>
              <a:rPr lang="sl-SI" sz="1400" dirty="0" smtClean="0">
                <a:solidFill>
                  <a:schemeClr val="accent6"/>
                </a:solidFill>
                <a:latin typeface="Gill Sans MT" pitchFamily="34" charset="0"/>
              </a:rPr>
              <a:t> ago </a:t>
            </a:r>
            <a:r>
              <a:rPr lang="sl-SI" sz="1400" dirty="0" err="1" smtClean="0">
                <a:solidFill>
                  <a:schemeClr val="accent6"/>
                </a:solidFill>
                <a:latin typeface="Gill Sans MT" pitchFamily="34" charset="0"/>
              </a:rPr>
              <a:t>when</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an</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old</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buccaneer</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with</a:t>
            </a:r>
            <a:r>
              <a:rPr lang="sl-SI" sz="1400" dirty="0" smtClean="0">
                <a:solidFill>
                  <a:schemeClr val="accent6"/>
                </a:solidFill>
                <a:latin typeface="Gill Sans MT" pitchFamily="34" charset="0"/>
              </a:rPr>
              <a:t> a </a:t>
            </a:r>
            <a:r>
              <a:rPr lang="sl-SI" sz="1400" dirty="0" err="1" smtClean="0">
                <a:solidFill>
                  <a:schemeClr val="accent6"/>
                </a:solidFill>
                <a:latin typeface="Gill Sans MT" pitchFamily="34" charset="0"/>
              </a:rPr>
              <a:t>sinister</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scar</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across</a:t>
            </a:r>
            <a:r>
              <a:rPr lang="sl-SI" sz="1400" dirty="0" smtClean="0">
                <a:solidFill>
                  <a:schemeClr val="accent6"/>
                </a:solidFill>
                <a:latin typeface="Gill Sans MT" pitchFamily="34" charset="0"/>
              </a:rPr>
              <a:t> his face </a:t>
            </a:r>
            <a:r>
              <a:rPr lang="sl-SI" sz="1400" dirty="0" err="1" smtClean="0">
                <a:solidFill>
                  <a:schemeClr val="accent6"/>
                </a:solidFill>
                <a:latin typeface="Gill Sans MT" pitchFamily="34" charset="0"/>
              </a:rPr>
              <a:t>arrived</a:t>
            </a:r>
            <a:r>
              <a:rPr lang="sl-SI" sz="1400" dirty="0" smtClean="0">
                <a:solidFill>
                  <a:schemeClr val="accent6"/>
                </a:solidFill>
                <a:latin typeface="Gill Sans MT" pitchFamily="34" charset="0"/>
              </a:rPr>
              <a:t> at </a:t>
            </a:r>
            <a:r>
              <a:rPr lang="sl-SI" sz="1400" dirty="0" err="1" smtClean="0">
                <a:solidFill>
                  <a:schemeClr val="accent6"/>
                </a:solidFill>
                <a:latin typeface="Gill Sans MT" pitchFamily="34" charset="0"/>
              </a:rPr>
              <a:t>my</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father‘s</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inn</a:t>
            </a:r>
            <a:r>
              <a:rPr lang="sl-SI" sz="1400" dirty="0" smtClean="0">
                <a:solidFill>
                  <a:schemeClr val="accent6"/>
                </a:solidFill>
                <a:latin typeface="Gill Sans MT" pitchFamily="34" charset="0"/>
              </a:rPr>
              <a:t>. He </a:t>
            </a:r>
            <a:r>
              <a:rPr lang="sl-SI" sz="1400" dirty="0" err="1" smtClean="0">
                <a:solidFill>
                  <a:schemeClr val="accent6"/>
                </a:solidFill>
                <a:latin typeface="Gill Sans MT" pitchFamily="34" charset="0"/>
              </a:rPr>
              <a:t>carried</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with</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him</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an</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enormous</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chest</a:t>
            </a:r>
            <a:r>
              <a:rPr lang="sl-SI" sz="1400" dirty="0" smtClean="0">
                <a:solidFill>
                  <a:schemeClr val="accent6"/>
                </a:solidFill>
                <a:latin typeface="Gill Sans MT" pitchFamily="34" charset="0"/>
              </a:rPr>
              <a:t>.  I </a:t>
            </a:r>
            <a:r>
              <a:rPr lang="sl-SI" sz="1400" dirty="0" err="1" smtClean="0">
                <a:solidFill>
                  <a:schemeClr val="accent6"/>
                </a:solidFill>
                <a:latin typeface="Gill Sans MT" pitchFamily="34" charset="0"/>
              </a:rPr>
              <a:t>helped</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him</a:t>
            </a:r>
            <a:r>
              <a:rPr lang="sl-SI" sz="1400" dirty="0" smtClean="0">
                <a:solidFill>
                  <a:schemeClr val="accent6"/>
                </a:solidFill>
                <a:latin typeface="Gill Sans MT" pitchFamily="34" charset="0"/>
              </a:rPr>
              <a:t> to </a:t>
            </a:r>
            <a:r>
              <a:rPr lang="sl-SI" sz="1400" dirty="0" err="1" smtClean="0">
                <a:solidFill>
                  <a:schemeClr val="accent6"/>
                </a:solidFill>
                <a:latin typeface="Gill Sans MT" pitchFamily="34" charset="0"/>
              </a:rPr>
              <a:t>carry</a:t>
            </a:r>
            <a:r>
              <a:rPr lang="sl-SI" sz="1400" dirty="0" smtClean="0">
                <a:solidFill>
                  <a:schemeClr val="accent6"/>
                </a:solidFill>
                <a:latin typeface="Gill Sans MT" pitchFamily="34" charset="0"/>
              </a:rPr>
              <a:t> the </a:t>
            </a:r>
            <a:r>
              <a:rPr lang="sl-SI" sz="1400" dirty="0" err="1" smtClean="0">
                <a:solidFill>
                  <a:schemeClr val="accent6"/>
                </a:solidFill>
                <a:latin typeface="Gill Sans MT" pitchFamily="34" charset="0"/>
              </a:rPr>
              <a:t>heavy</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chest</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into</a:t>
            </a:r>
            <a:r>
              <a:rPr lang="sl-SI" sz="1400" dirty="0" smtClean="0">
                <a:solidFill>
                  <a:schemeClr val="accent6"/>
                </a:solidFill>
                <a:latin typeface="Gill Sans MT" pitchFamily="34" charset="0"/>
              </a:rPr>
              <a:t> the </a:t>
            </a:r>
            <a:r>
              <a:rPr lang="sl-SI" sz="1400" dirty="0" err="1" smtClean="0">
                <a:solidFill>
                  <a:schemeClr val="accent6"/>
                </a:solidFill>
                <a:latin typeface="Gill Sans MT" pitchFamily="34" charset="0"/>
              </a:rPr>
              <a:t>inn</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Grateful</a:t>
            </a:r>
            <a:r>
              <a:rPr lang="sl-SI" sz="1400" dirty="0" smtClean="0">
                <a:solidFill>
                  <a:schemeClr val="accent6"/>
                </a:solidFill>
                <a:latin typeface="Gill Sans MT" pitchFamily="34" charset="0"/>
              </a:rPr>
              <a:t>, the </a:t>
            </a:r>
            <a:r>
              <a:rPr lang="sl-SI" sz="1400" dirty="0" err="1" smtClean="0">
                <a:solidFill>
                  <a:schemeClr val="accent6"/>
                </a:solidFill>
                <a:latin typeface="Gill Sans MT" pitchFamily="34" charset="0"/>
              </a:rPr>
              <a:t>old</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sailor</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gave</a:t>
            </a:r>
            <a:r>
              <a:rPr lang="sl-SI" sz="1400" dirty="0" smtClean="0">
                <a:solidFill>
                  <a:schemeClr val="accent6"/>
                </a:solidFill>
                <a:latin typeface="Gill Sans MT" pitchFamily="34" charset="0"/>
              </a:rPr>
              <a:t> me a </a:t>
            </a:r>
            <a:r>
              <a:rPr lang="sl-SI" sz="1400" dirty="0" err="1" smtClean="0">
                <a:solidFill>
                  <a:schemeClr val="accent6"/>
                </a:solidFill>
                <a:latin typeface="Gill Sans MT" pitchFamily="34" charset="0"/>
              </a:rPr>
              <a:t>silver</a:t>
            </a:r>
            <a:r>
              <a:rPr lang="sl-SI" sz="1400" dirty="0" smtClean="0">
                <a:solidFill>
                  <a:schemeClr val="accent6"/>
                </a:solidFill>
                <a:latin typeface="Gill Sans MT" pitchFamily="34" charset="0"/>
              </a:rPr>
              <a:t> </a:t>
            </a:r>
            <a:r>
              <a:rPr lang="sl-SI" sz="1400" dirty="0" err="1" smtClean="0">
                <a:solidFill>
                  <a:schemeClr val="accent6"/>
                </a:solidFill>
                <a:latin typeface="Gill Sans MT" pitchFamily="34" charset="0"/>
              </a:rPr>
              <a:t>coin</a:t>
            </a:r>
            <a:r>
              <a:rPr lang="sl-SI" sz="1400" dirty="0" smtClean="0">
                <a:solidFill>
                  <a:schemeClr val="accent6"/>
                </a:solidFill>
                <a:latin typeface="Gill Sans MT" pitchFamily="34" charset="0"/>
              </a:rPr>
              <a:t>.</a:t>
            </a:r>
          </a:p>
        </p:txBody>
      </p:sp>
      <p:sp>
        <p:nvSpPr>
          <p:cNvPr id="18" name="Rectangle 17"/>
          <p:cNvSpPr/>
          <p:nvPr/>
        </p:nvSpPr>
        <p:spPr>
          <a:xfrm>
            <a:off x="2586794" y="3137010"/>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a:solidFill>
                  <a:schemeClr val="tx2">
                    <a:lumMod val="60000"/>
                    <a:lumOff val="40000"/>
                  </a:schemeClr>
                </a:solidFill>
                <a:latin typeface="Gill Sans MT" pitchFamily="34" charset="0"/>
              </a:rPr>
              <a:t>S to klasično pripovedjo o piratih in zakladu se podajte na noro pustolovščino.</a:t>
            </a:r>
          </a:p>
          <a:p>
            <a:r>
              <a:rPr lang="sl-SI" sz="1400">
                <a:solidFill>
                  <a:schemeClr val="tx2">
                    <a:lumMod val="60000"/>
                    <a:lumOff val="40000"/>
                  </a:schemeClr>
                </a:solidFill>
                <a:latin typeface="Gill Sans MT" pitchFamily="34" charset="0"/>
              </a:rPr>
              <a:t>Pridružite se Jimu Hawkinsu, kapitanu Smollettu in drznemu piratu Dolgemu Johnu Silverju, ki se med iskanjem zakopanega zaklada spopadajo z nemirnim morjem in piratskim uporom.</a:t>
            </a:r>
          </a:p>
          <a:p>
            <a:r>
              <a:rPr lang="sl-SI" sz="1400">
                <a:solidFill>
                  <a:schemeClr val="tx2">
                    <a:lumMod val="60000"/>
                    <a:lumOff val="40000"/>
                  </a:schemeClr>
                </a:solidFill>
                <a:latin typeface="Gill Sans MT" pitchFamily="34" charset="0"/>
              </a:rPr>
              <a:t>Pustolovska zgodba z osupljivimi izvirnimi ilustracijami je kot naročena za razburljivo pravljično urico.</a:t>
            </a:r>
            <a:endParaRPr lang="sl-SI" sz="1400" dirty="0">
              <a:solidFill>
                <a:schemeClr val="tx2">
                  <a:lumMod val="60000"/>
                  <a:lumOff val="40000"/>
                </a:schemeClr>
              </a:solidFill>
              <a:latin typeface="Gill Sans MT" pitchFamily="34" charset="0"/>
            </a:endParaRP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Otok zakladov</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5" name="Slika 4"/>
          <p:cNvPicPr>
            <a:picLocks noChangeAspect="1"/>
          </p:cNvPicPr>
          <p:nvPr/>
        </p:nvPicPr>
        <p:blipFill>
          <a:blip r:embed="rId6"/>
          <a:stretch>
            <a:fillRect/>
          </a:stretch>
        </p:blipFill>
        <p:spPr>
          <a:xfrm>
            <a:off x="456541" y="643890"/>
            <a:ext cx="1652159" cy="1408298"/>
          </a:xfrm>
          <a:prstGeom prst="rect">
            <a:avLst/>
          </a:prstGeom>
        </p:spPr>
      </p:pic>
      <p:pic>
        <p:nvPicPr>
          <p:cNvPr id="21" name="Slika 20"/>
          <p:cNvPicPr>
            <a:picLocks noChangeAspect="1"/>
          </p:cNvPicPr>
          <p:nvPr/>
        </p:nvPicPr>
        <p:blipFill>
          <a:blip r:embed="rId7"/>
          <a:stretch>
            <a:fillRect/>
          </a:stretch>
        </p:blipFill>
        <p:spPr>
          <a:xfrm>
            <a:off x="285750" y="3245207"/>
            <a:ext cx="2857500" cy="2857500"/>
          </a:xfrm>
          <a:prstGeom prst="rect">
            <a:avLst/>
          </a:prstGeom>
        </p:spPr>
      </p:pic>
    </p:spTree>
    <p:extLst>
      <p:ext uri="{BB962C8B-B14F-4D97-AF65-F5344CB8AC3E}">
        <p14:creationId xmlns:p14="http://schemas.microsoft.com/office/powerpoint/2010/main" val="15925705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chemeClr val="accent2"/>
                </a:solidFill>
                <a:latin typeface="Gill Sans MT" pitchFamily="34" charset="0"/>
              </a:rPr>
              <a:t>Dnevnik sem pisal, dokler mi ni zmanjkalo črnila. Tukaj je nekaj mojih zapisov: 30. september 1659. Jaz, Robinzon </a:t>
            </a:r>
            <a:r>
              <a:rPr lang="sl-SI" sz="1400" dirty="0" err="1" smtClean="0">
                <a:solidFill>
                  <a:schemeClr val="accent2"/>
                </a:solidFill>
                <a:latin typeface="Gill Sans MT" pitchFamily="34" charset="0"/>
              </a:rPr>
              <a:t>Crusoe</a:t>
            </a:r>
            <a:r>
              <a:rPr lang="sl-SI" sz="1400" dirty="0" smtClean="0">
                <a:solidFill>
                  <a:schemeClr val="accent2"/>
                </a:solidFill>
                <a:latin typeface="Gill Sans MT" pitchFamily="34" charset="0"/>
              </a:rPr>
              <a:t>, sem med strašnim viharjem doživel brodolom nedaleč od kopnega in prišel na otok, ki sem ga poimenoval Otok obupa. Vsi drugi so utonili. Bil sem obupan, saj nisem imel ne hrane, ne oblačil, ne doma ali orožja. Prepričan sem bil, da me bodo požrle zveri, umorili divjaki ali pa bom umrl od lakote. Ko je padla noč, sem prespal v krošnji drevesa, kjer sem bil na varnem.</a:t>
            </a:r>
          </a:p>
        </p:txBody>
      </p:sp>
      <p:sp>
        <p:nvSpPr>
          <p:cNvPr id="18" name="Rectangle 17"/>
          <p:cNvSpPr/>
          <p:nvPr/>
        </p:nvSpPr>
        <p:spPr>
          <a:xfrm>
            <a:off x="2555776" y="3137010"/>
            <a:ext cx="3305723"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rgbClr val="00B050"/>
                </a:solidFill>
                <a:latin typeface="Gill Sans MT" pitchFamily="34" charset="0"/>
              </a:rPr>
              <a:t>Prvo in najslavnejše delo pisatelja Daniela Defoeja je roman Robinzon </a:t>
            </a:r>
            <a:r>
              <a:rPr lang="sl-SI" sz="1400" dirty="0" err="1">
                <a:solidFill>
                  <a:srgbClr val="00B050"/>
                </a:solidFill>
                <a:latin typeface="Gill Sans MT" pitchFamily="34" charset="0"/>
              </a:rPr>
              <a:t>Crusoe</a:t>
            </a:r>
            <a:r>
              <a:rPr lang="sl-SI" sz="1400" dirty="0">
                <a:solidFill>
                  <a:srgbClr val="00B050"/>
                </a:solidFill>
                <a:latin typeface="Gill Sans MT" pitchFamily="34" charset="0"/>
              </a:rPr>
              <a:t>, ki je izšel leta 1719, ko je bil pisatelj star skoraj šestdeset let</a:t>
            </a:r>
            <a:r>
              <a:rPr lang="sl-SI" sz="1400" dirty="0" smtClean="0">
                <a:solidFill>
                  <a:srgbClr val="00B050"/>
                </a:solidFill>
                <a:latin typeface="Gill Sans MT" pitchFamily="34" charset="0"/>
              </a:rPr>
              <a:t>.</a:t>
            </a:r>
          </a:p>
          <a:p>
            <a:endParaRPr lang="sl-SI" sz="1400" dirty="0">
              <a:solidFill>
                <a:srgbClr val="00B050"/>
              </a:solidFill>
              <a:latin typeface="Gill Sans MT" pitchFamily="34" charset="0"/>
            </a:endParaRPr>
          </a:p>
          <a:p>
            <a:r>
              <a:rPr lang="sl-SI" sz="1400" dirty="0" smtClean="0">
                <a:solidFill>
                  <a:srgbClr val="00B050"/>
                </a:solidFill>
                <a:latin typeface="Gill Sans MT" pitchFamily="34" charset="0"/>
              </a:rPr>
              <a:t>Takoj </a:t>
            </a:r>
            <a:r>
              <a:rPr lang="sl-SI" sz="1400" dirty="0">
                <a:solidFill>
                  <a:srgbClr val="00B050"/>
                </a:solidFill>
                <a:latin typeface="Gill Sans MT" pitchFamily="34" charset="0"/>
              </a:rPr>
              <a:t>je požel velik uspeh. V njem opisuje, kako smo ljudje s trudom, potrpežljivostjo in domiselnostjo sposobni premagati strašne tegobe, hkrati pa izkaže človeško potrebo po komunikaciji in pripadanju družbi.</a:t>
            </a:r>
          </a:p>
          <a:p>
            <a:endParaRPr lang="sl-SI" sz="1400" dirty="0">
              <a:solidFill>
                <a:srgbClr val="00B050"/>
              </a:solidFill>
              <a:latin typeface="Gill Sans MT" pitchFamily="34" charset="0"/>
            </a:endParaRP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Robinzon </a:t>
            </a:r>
            <a:r>
              <a:rPr lang="sl-SI" dirty="0" err="1" smtClean="0">
                <a:solidFill>
                  <a:srgbClr val="FF0000"/>
                </a:solidFill>
                <a:latin typeface="Gill Sans MT" pitchFamily="34" charset="0"/>
              </a:rPr>
              <a:t>Crusoe</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5" name="Slika 4"/>
          <p:cNvPicPr>
            <a:picLocks noChangeAspect="1"/>
          </p:cNvPicPr>
          <p:nvPr/>
        </p:nvPicPr>
        <p:blipFill>
          <a:blip r:embed="rId6"/>
          <a:stretch>
            <a:fillRect/>
          </a:stretch>
        </p:blipFill>
        <p:spPr>
          <a:xfrm>
            <a:off x="706750" y="579550"/>
            <a:ext cx="1652159" cy="1408298"/>
          </a:xfrm>
          <a:prstGeom prst="rect">
            <a:avLst/>
          </a:prstGeom>
        </p:spPr>
      </p:pic>
      <p:pic>
        <p:nvPicPr>
          <p:cNvPr id="9" name="Slika 8"/>
          <p:cNvPicPr>
            <a:picLocks noChangeAspect="1"/>
          </p:cNvPicPr>
          <p:nvPr/>
        </p:nvPicPr>
        <p:blipFill>
          <a:blip r:embed="rId7"/>
          <a:stretch>
            <a:fillRect/>
          </a:stretch>
        </p:blipFill>
        <p:spPr>
          <a:xfrm>
            <a:off x="17496" y="3173417"/>
            <a:ext cx="3217540" cy="3217540"/>
          </a:xfrm>
          <a:prstGeom prst="rect">
            <a:avLst/>
          </a:prstGeom>
        </p:spPr>
      </p:pic>
    </p:spTree>
    <p:extLst>
      <p:ext uri="{BB962C8B-B14F-4D97-AF65-F5344CB8AC3E}">
        <p14:creationId xmlns:p14="http://schemas.microsoft.com/office/powerpoint/2010/main" val="1555477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00626"/>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chemeClr val="accent2"/>
                </a:solidFill>
                <a:latin typeface="Gill Sans MT" pitchFamily="34" charset="0"/>
              </a:rPr>
              <a:t>Sled ga je vodila do mogočne bukve, kjer si je z lupo pozorno ogledal listje, travo in deblo. Opazil je kamen, ga preučil in shranil. Stopinjam je sledil naprej po gozdu do ceste. „Zelo zanimiv primer,“ je zamomljal. „Ta siva koliba najbrž pripada vratarju. Malce bom poklepetal z njim in poslal sporočilo. Kmalu se vrnem.“</a:t>
            </a:r>
          </a:p>
        </p:txBody>
      </p:sp>
      <p:sp>
        <p:nvSpPr>
          <p:cNvPr id="18" name="Rectangle 17"/>
          <p:cNvSpPr/>
          <p:nvPr/>
        </p:nvSpPr>
        <p:spPr>
          <a:xfrm>
            <a:off x="2498531" y="3100626"/>
            <a:ext cx="3535374"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pPr algn="just"/>
            <a:r>
              <a:rPr lang="sl-SI" sz="1400" dirty="0">
                <a:solidFill>
                  <a:srgbClr val="00B050"/>
                </a:solidFill>
                <a:latin typeface="Gill Sans MT" pitchFamily="34" charset="0"/>
              </a:rPr>
              <a:t>Vsa dela Arthurja </a:t>
            </a:r>
            <a:r>
              <a:rPr lang="sl-SI" sz="1400" dirty="0" err="1">
                <a:solidFill>
                  <a:srgbClr val="00B050"/>
                </a:solidFill>
                <a:latin typeface="Gill Sans MT" pitchFamily="34" charset="0"/>
              </a:rPr>
              <a:t>Conana</a:t>
            </a:r>
            <a:r>
              <a:rPr lang="sl-SI" sz="1400" dirty="0">
                <a:solidFill>
                  <a:srgbClr val="00B050"/>
                </a:solidFill>
                <a:latin typeface="Gill Sans MT" pitchFamily="34" charset="0"/>
              </a:rPr>
              <a:t> Doyla je zasenčil uspeh Prigod Sherlocka Holmesa, ki jih je časopis The Strand leta 1891 prvič objavil po nadaljevanjih.</a:t>
            </a:r>
          </a:p>
          <a:p>
            <a:pPr algn="just"/>
            <a:endParaRPr lang="sl-SI" sz="1400" dirty="0">
              <a:solidFill>
                <a:srgbClr val="00B050"/>
              </a:solidFill>
              <a:latin typeface="Gill Sans MT" pitchFamily="34" charset="0"/>
            </a:endParaRPr>
          </a:p>
          <a:p>
            <a:pPr algn="just"/>
            <a:r>
              <a:rPr lang="sl-SI" sz="1400" dirty="0">
                <a:solidFill>
                  <a:srgbClr val="00B050"/>
                </a:solidFill>
                <a:latin typeface="Gill Sans MT" pitchFamily="34" charset="0"/>
              </a:rPr>
              <a:t>Pozneje, leta 1892, je izšla knjiga zbranih dvanajstih zgodb. </a:t>
            </a:r>
            <a:r>
              <a:rPr lang="sl-SI" sz="1400" dirty="0" smtClean="0">
                <a:solidFill>
                  <a:srgbClr val="00B050"/>
                </a:solidFill>
                <a:latin typeface="Gill Sans MT" pitchFamily="34" charset="0"/>
              </a:rPr>
              <a:t> Avtor </a:t>
            </a:r>
            <a:r>
              <a:rPr lang="sl-SI" sz="1400" dirty="0">
                <a:solidFill>
                  <a:srgbClr val="00B050"/>
                </a:solidFill>
                <a:latin typeface="Gill Sans MT" pitchFamily="34" charset="0"/>
              </a:rPr>
              <a:t>je imel prav, ko se je odločil za obliko kratkih zgodb in upodobil detektiva z izjemno sposobnostjo opazovanja in logičnega sklepanja.﻿</a:t>
            </a:r>
          </a:p>
        </p:txBody>
      </p:sp>
      <p:sp>
        <p:nvSpPr>
          <p:cNvPr id="20" name="Rectangle 19"/>
          <p:cNvSpPr/>
          <p:nvPr/>
        </p:nvSpPr>
        <p:spPr>
          <a:xfrm>
            <a:off x="-540568" y="3048000"/>
            <a:ext cx="3185686"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1200" dirty="0">
              <a:solidFill>
                <a:prstClr val="white">
                  <a:lumMod val="50000"/>
                </a:prstClr>
              </a:solidFill>
              <a:latin typeface="Gill Sans MT" panose="020B0502020104020203" pitchFamily="34" charset="-18"/>
            </a:endParaRPr>
          </a:p>
        </p:txBody>
      </p:sp>
      <p:sp>
        <p:nvSpPr>
          <p:cNvPr id="6" name="Rectangle 5"/>
          <p:cNvSpPr/>
          <p:nvPr/>
        </p:nvSpPr>
        <p:spPr>
          <a:xfrm>
            <a:off x="393557" y="207645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1600" dirty="0" smtClean="0">
                <a:solidFill>
                  <a:srgbClr val="FF0000"/>
                </a:solidFill>
                <a:latin typeface="Gill Sans MT" pitchFamily="34" charset="0"/>
              </a:rPr>
              <a:t>Prihode Sherlocka Holmesa</a:t>
            </a:r>
            <a:endParaRPr lang="sl-SI" sz="1600"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209293" y="2066165"/>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90628" y="1959199"/>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3" name="Slika 2"/>
          <p:cNvPicPr>
            <a:picLocks noChangeAspect="1"/>
          </p:cNvPicPr>
          <p:nvPr/>
        </p:nvPicPr>
        <p:blipFill>
          <a:blip r:embed="rId6"/>
          <a:stretch>
            <a:fillRect/>
          </a:stretch>
        </p:blipFill>
        <p:spPr>
          <a:xfrm>
            <a:off x="673529" y="569165"/>
            <a:ext cx="1652159" cy="1408298"/>
          </a:xfrm>
          <a:prstGeom prst="rect">
            <a:avLst/>
          </a:prstGeom>
        </p:spPr>
      </p:pic>
      <p:pic>
        <p:nvPicPr>
          <p:cNvPr id="5" name="Slika 4"/>
          <p:cNvPicPr>
            <a:picLocks noChangeAspect="1"/>
          </p:cNvPicPr>
          <p:nvPr/>
        </p:nvPicPr>
        <p:blipFill>
          <a:blip r:embed="rId7"/>
          <a:stretch>
            <a:fillRect/>
          </a:stretch>
        </p:blipFill>
        <p:spPr>
          <a:xfrm>
            <a:off x="-540568" y="3162300"/>
            <a:ext cx="3529034" cy="3168352"/>
          </a:xfrm>
          <a:prstGeom prst="rect">
            <a:avLst/>
          </a:prstGeom>
        </p:spPr>
      </p:pic>
    </p:spTree>
    <p:extLst>
      <p:ext uri="{BB962C8B-B14F-4D97-AF65-F5344CB8AC3E}">
        <p14:creationId xmlns:p14="http://schemas.microsoft.com/office/powerpoint/2010/main" val="21366472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B51597A-D120-4D6E-981F-4B402354B2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Slika s tremi stolpci z besedilom</Template>
  <TotalTime>0</TotalTime>
  <Words>1305</Words>
  <Application>Microsoft Office PowerPoint</Application>
  <PresentationFormat>Diaprojekcija na zaslonu (4:3)</PresentationFormat>
  <Paragraphs>109</Paragraphs>
  <Slides>10</Slides>
  <Notes>10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10</vt:i4>
      </vt:variant>
    </vt:vector>
  </HeadingPairs>
  <TitlesOfParts>
    <vt:vector size="15" baseType="lpstr">
      <vt:lpstr>Arial</vt:lpstr>
      <vt:lpstr>Calibri</vt:lpstr>
      <vt:lpstr>Calisto MT</vt:lpstr>
      <vt:lpstr>Gill Sans MT</vt:lpstr>
      <vt:lpstr>1_Office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2020-12-07T11:46:11Z</dcterms:created>
  <dcterms:modified xsi:type="dcterms:W3CDTF">2023-03-01T12:11:27Z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TC018814419991</vt:lpwstr>
  </property>
</Properties>
</file>