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3"/>
  </p:notesMasterIdLst>
  <p:sldIdLst>
    <p:sldId id="256" r:id="rId3"/>
    <p:sldId id="298" r:id="rId4"/>
    <p:sldId id="299" r:id="rId5"/>
    <p:sldId id="300" r:id="rId6"/>
    <p:sldId id="301" r:id="rId7"/>
    <p:sldId id="302" r:id="rId8"/>
    <p:sldId id="305" r:id="rId9"/>
    <p:sldId id="306" r:id="rId10"/>
    <p:sldId id="307" r:id="rId11"/>
    <p:sldId id="309"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CA57"/>
    <a:srgbClr val="D41AC7"/>
    <a:srgbClr val="CD2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74613" autoAdjust="0"/>
  </p:normalViewPr>
  <p:slideViewPr>
    <p:cSldViewPr showGuides="1">
      <p:cViewPr varScale="1">
        <p:scale>
          <a:sx n="84" d="100"/>
          <a:sy n="84" d="100"/>
        </p:scale>
        <p:origin x="166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A7AF71-3194-4237-A305-7D1955EDEB0C}" type="datetimeFigureOut">
              <a:rPr lang="en-US" smtClean="0"/>
              <a:t>3/28/2023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DD8054-7F9B-4ACB-B971-667A2E275AF8}" type="slidenum">
              <a:rPr lang="en-US" smtClean="0"/>
              <a:t>‹#›</a:t>
            </a:fld>
            <a:endParaRPr lang="en-US"/>
          </a:p>
        </p:txBody>
      </p:sp>
    </p:spTree>
    <p:extLst>
      <p:ext uri="{BB962C8B-B14F-4D97-AF65-F5344CB8AC3E}">
        <p14:creationId xmlns:p14="http://schemas.microsoft.com/office/powerpoint/2010/main" val="2902535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smtClean="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238880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smtClean="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360136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smtClean="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154295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smtClean="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139303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smtClean="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2390312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smtClean="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365981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smtClean="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3940840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smtClean="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1416999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smtClean="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2122322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smtClean="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4178098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D5785-8A43-4CC4-A705-D4AA7E8DB57F}" type="datetimeFigureOut">
              <a:rPr lang="en-US" smtClean="0">
                <a:solidFill>
                  <a:prstClr val="black">
                    <a:tint val="75000"/>
                  </a:prstClr>
                </a:solidFill>
              </a:rPr>
              <a:pPr/>
              <a:t>3/28/2023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Uredite slog naslova matrice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D5785-8A43-4CC4-A705-D4AA7E8DB57F}" type="datetimeFigureOut">
              <a:rPr lang="en-US" smtClean="0">
                <a:solidFill>
                  <a:prstClr val="black">
                    <a:tint val="75000"/>
                  </a:prstClr>
                </a:solidFill>
              </a:rPr>
              <a:pPr/>
              <a:t>3/28/2023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6574170"/>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400" dirty="0" smtClean="0">
              <a:solidFill>
                <a:schemeClr val="accent2"/>
              </a:solidFill>
              <a:latin typeface="Gill Sans MT" pitchFamily="34" charset="0"/>
            </a:endParaRP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dirty="0">
                <a:solidFill>
                  <a:srgbClr val="00B050"/>
                </a:solidFill>
                <a:latin typeface="Gill Sans MT" pitchFamily="34" charset="0"/>
              </a:rPr>
              <a:t>Ukrajinska ljudska pravljica o prijaznosti in gostoljubju bo otroka naučila, da se je občasno lepo odpovedati lastnemu udobju za to, da drugim olajšamo življenje in jim pomagamo. Hkrati pa bo spoznal tudi to, da ima vsaka stvar svoje omejitve in da pretiravanje lahko spremeni potek dogodkov.</a:t>
            </a:r>
          </a:p>
        </p:txBody>
      </p:sp>
      <p:sp>
        <p:nvSpPr>
          <p:cNvPr id="20" name="Rectangle 19"/>
          <p:cNvSpPr/>
          <p:nvPr/>
        </p:nvSpPr>
        <p:spPr>
          <a:xfrm>
            <a:off x="424543"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smtClean="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450786" y="2094379"/>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smtClean="0">
                <a:solidFill>
                  <a:srgbClr val="FF0000"/>
                </a:solidFill>
                <a:latin typeface="Gill Sans MT" pitchFamily="34" charset="0"/>
              </a:rPr>
              <a:t>Rdeča volnena rokavica</a:t>
            </a:r>
            <a:endParaRPr lang="sl-SI" dirty="0">
              <a:solidFill>
                <a:srgbClr val="FF0000"/>
              </a:solidFill>
              <a:latin typeface="Gill Sans MT" pitchFamily="34" charset="0"/>
            </a:endParaRP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1</a:t>
            </a:r>
            <a:endParaRPr lang="en-US" sz="5000" dirty="0">
              <a:solidFill>
                <a:srgbClr val="EEECE1">
                  <a:lumMod val="75000"/>
                </a:srgbClr>
              </a:solidFill>
              <a:latin typeface="Calisto MT" pitchFamily="18" charset="0"/>
            </a:endParaRP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75000"/>
                  </a:schemeClr>
                </a:solidFill>
                <a:latin typeface="Gill Sans MT" pitchFamily="34" charset="0"/>
              </a:rPr>
              <a:t>O KNJIGI</a:t>
            </a:r>
            <a:endParaRPr lang="sl-SI" sz="2200" dirty="0">
              <a:solidFill>
                <a:schemeClr val="accent6">
                  <a:lumMod val="75000"/>
                </a:schemeClr>
              </a:solidFill>
              <a:latin typeface="Gill Sans MT" pitchFamily="34" charset="0"/>
            </a:endParaRP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2</a:t>
            </a:r>
            <a:endParaRPr lang="en-US" sz="5000" dirty="0">
              <a:solidFill>
                <a:srgbClr val="EEECE1">
                  <a:lumMod val="75000"/>
                </a:srgbClr>
              </a:solidFill>
              <a:latin typeface="Calisto MT" pitchFamily="18" charset="0"/>
            </a:endParaRP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50000"/>
                  </a:schemeClr>
                </a:solidFill>
                <a:latin typeface="Gill Sans MT" pitchFamily="34" charset="0"/>
              </a:rPr>
              <a:t>IZ KNJIGE</a:t>
            </a:r>
            <a:endParaRPr lang="sl-SI" sz="2200" dirty="0">
              <a:solidFill>
                <a:schemeClr val="accent6">
                  <a:lumMod val="50000"/>
                </a:schemeClr>
              </a:solidFill>
              <a:latin typeface="Gill Sans MT" pitchFamily="34" charset="0"/>
            </a:endParaRP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3</a:t>
            </a:r>
            <a:endParaRPr lang="en-US" sz="5000" dirty="0">
              <a:solidFill>
                <a:srgbClr val="EEECE1">
                  <a:lumMod val="75000"/>
                </a:srgbClr>
              </a:solidFill>
              <a:latin typeface="Calisto MT" pitchFamily="18" charset="0"/>
            </a:endParaRP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sp>
        <p:nvSpPr>
          <p:cNvPr id="21" name="Rectangle 13"/>
          <p:cNvSpPr/>
          <p:nvPr/>
        </p:nvSpPr>
        <p:spPr>
          <a:xfrm>
            <a:off x="5652120" y="3270396"/>
            <a:ext cx="2968299"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a:solidFill>
                  <a:schemeClr val="accent2"/>
                </a:solidFill>
                <a:latin typeface="Gill Sans MT" pitchFamily="34" charset="0"/>
              </a:rPr>
              <a:t>Nekje daleč na severu je nekdo izgubil rdečo volneno rokavico. Vanjo se udobno namesti miška, a pridružiti se ji želijo tudi ostale živali, ki jih zebe. Toda ali bo rokavica dovolj velika za vse, ki iščejo zavetje?</a:t>
            </a:r>
            <a:endParaRPr lang="sl-SI" sz="1600" dirty="0" smtClean="0">
              <a:solidFill>
                <a:schemeClr val="accent2"/>
              </a:solidFill>
              <a:latin typeface="Gill Sans MT" pitchFamily="34" charset="0"/>
            </a:endParaRPr>
          </a:p>
        </p:txBody>
      </p:sp>
      <p:pic>
        <p:nvPicPr>
          <p:cNvPr id="19" name="Slika 18"/>
          <p:cNvPicPr>
            <a:picLocks noChangeAspect="1"/>
          </p:cNvPicPr>
          <p:nvPr/>
        </p:nvPicPr>
        <p:blipFill>
          <a:blip r:embed="rId6"/>
          <a:stretch>
            <a:fillRect/>
          </a:stretch>
        </p:blipFill>
        <p:spPr>
          <a:xfrm>
            <a:off x="553055" y="552865"/>
            <a:ext cx="1652159" cy="1408298"/>
          </a:xfrm>
          <a:prstGeom prst="rect">
            <a:avLst/>
          </a:prstGeom>
        </p:spPr>
      </p:pic>
      <p:pic>
        <p:nvPicPr>
          <p:cNvPr id="3" name="Slika 2"/>
          <p:cNvPicPr>
            <a:picLocks noChangeAspect="1"/>
          </p:cNvPicPr>
          <p:nvPr/>
        </p:nvPicPr>
        <p:blipFill>
          <a:blip r:embed="rId7"/>
          <a:stretch>
            <a:fillRect/>
          </a:stretch>
        </p:blipFill>
        <p:spPr>
          <a:xfrm>
            <a:off x="670076" y="3132885"/>
            <a:ext cx="2228420" cy="3240360"/>
          </a:xfrm>
          <a:prstGeom prst="rect">
            <a:avLst/>
          </a:prstGeom>
        </p:spPr>
      </p:pic>
    </p:spTree>
    <p:extLst>
      <p:ext uri="{BB962C8B-B14F-4D97-AF65-F5344CB8AC3E}">
        <p14:creationId xmlns:p14="http://schemas.microsoft.com/office/powerpoint/2010/main" val="377019616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6036166" y="3132885"/>
            <a:ext cx="3107833"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a:solidFill>
                  <a:schemeClr val="accent2"/>
                </a:solidFill>
                <a:latin typeface="Gill Sans MT" pitchFamily="34" charset="0"/>
              </a:rPr>
              <a:t>Roman Orfejeva lira avtorjev </a:t>
            </a:r>
            <a:r>
              <a:rPr lang="sl-SI" sz="1400" dirty="0" err="1">
                <a:solidFill>
                  <a:schemeClr val="accent2"/>
                </a:solidFill>
                <a:latin typeface="Gill Sans MT" pitchFamily="34" charset="0"/>
              </a:rPr>
              <a:t>Aksinje</a:t>
            </a:r>
            <a:r>
              <a:rPr lang="sl-SI" sz="1400" dirty="0">
                <a:solidFill>
                  <a:schemeClr val="accent2"/>
                </a:solidFill>
                <a:latin typeface="Gill Sans MT" pitchFamily="34" charset="0"/>
              </a:rPr>
              <a:t> Kermauner in Silvestra Vogrinca se odvija v sodobnem času na ptujskih ulicah, trgih, ob mestnih znamenitostih ter v šolskih </a:t>
            </a:r>
            <a:r>
              <a:rPr lang="sl-SI" sz="1400" dirty="0" smtClean="0">
                <a:solidFill>
                  <a:schemeClr val="accent2"/>
                </a:solidFill>
                <a:latin typeface="Gill Sans MT" pitchFamily="34" charset="0"/>
              </a:rPr>
              <a:t>klopeh.</a:t>
            </a:r>
          </a:p>
          <a:p>
            <a:r>
              <a:rPr lang="sl-SI" sz="1400" dirty="0" smtClean="0">
                <a:solidFill>
                  <a:schemeClr val="accent2"/>
                </a:solidFill>
                <a:latin typeface="Gill Sans MT" pitchFamily="34" charset="0"/>
              </a:rPr>
              <a:t>Povabljeni, da se skupaj </a:t>
            </a:r>
            <a:r>
              <a:rPr lang="sl-SI" sz="1400" dirty="0">
                <a:solidFill>
                  <a:schemeClr val="accent2"/>
                </a:solidFill>
                <a:latin typeface="Gill Sans MT" pitchFamily="34" charset="0"/>
              </a:rPr>
              <a:t>podamo v svet skrivnostnih mitrejev, temačnih grajskih stopnišč, skritih rovov pod gradom in tajnih združb, ki se borijo za prevlado nad dobrim.</a:t>
            </a:r>
            <a:endParaRPr lang="sl-SI" sz="1400" dirty="0">
              <a:solidFill>
                <a:schemeClr val="accent2"/>
              </a:solidFill>
              <a:latin typeface="Gill Sans MT" pitchFamily="34" charset="0"/>
            </a:endParaRPr>
          </a:p>
        </p:txBody>
      </p:sp>
      <p:sp>
        <p:nvSpPr>
          <p:cNvPr id="18" name="Rectangle 17"/>
          <p:cNvSpPr/>
          <p:nvPr/>
        </p:nvSpPr>
        <p:spPr>
          <a:xfrm>
            <a:off x="2562889" y="3075483"/>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pPr algn="just"/>
            <a:r>
              <a:rPr lang="sl-SI" sz="1400" dirty="0">
                <a:solidFill>
                  <a:srgbClr val="00B050"/>
                </a:solidFill>
                <a:latin typeface="Gill Sans MT" pitchFamily="34" charset="0"/>
              </a:rPr>
              <a:t>Gimnazijka Evi se iz pridnega in poslušnega dekleta s pomočjo treningov karateja preobrazi v odločno osebo, ki se zna zoperstaviti mladostniškemu nasilju. Ker pa se izkaže. da je povezana s preteklostjo in starodavnim Ptujem, se mora nepričakovano boriti tudi proti temnim silam ...</a:t>
            </a:r>
            <a:endParaRPr lang="sl-SI" sz="1400" dirty="0">
              <a:solidFill>
                <a:srgbClr val="00B050"/>
              </a:solidFill>
              <a:latin typeface="Gill Sans MT" pitchFamily="34" charset="0"/>
            </a:endParaRPr>
          </a:p>
        </p:txBody>
      </p:sp>
      <p:sp>
        <p:nvSpPr>
          <p:cNvPr id="20" name="Rectangle 19"/>
          <p:cNvSpPr/>
          <p:nvPr/>
        </p:nvSpPr>
        <p:spPr>
          <a:xfrm>
            <a:off x="424543" y="305943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smtClean="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424543" y="2066165"/>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smtClean="0">
                <a:solidFill>
                  <a:srgbClr val="FF0000"/>
                </a:solidFill>
                <a:latin typeface="Gill Sans MT" pitchFamily="34" charset="0"/>
              </a:rPr>
              <a:t>Orfejeva lira</a:t>
            </a:r>
            <a:endParaRPr lang="sl-SI" dirty="0">
              <a:solidFill>
                <a:srgbClr val="FF0000"/>
              </a:solidFill>
              <a:latin typeface="Gill Sans MT" pitchFamily="34" charset="0"/>
            </a:endParaRP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1</a:t>
            </a:r>
            <a:endParaRPr lang="en-US" sz="5000" dirty="0">
              <a:solidFill>
                <a:srgbClr val="EEECE1">
                  <a:lumMod val="75000"/>
                </a:srgbClr>
              </a:solidFill>
              <a:latin typeface="Calisto MT" pitchFamily="18" charset="0"/>
            </a:endParaRP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209293" y="2066165"/>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75000"/>
                  </a:schemeClr>
                </a:solidFill>
                <a:latin typeface="Gill Sans MT" pitchFamily="34" charset="0"/>
              </a:rPr>
              <a:t>O KNJIGI</a:t>
            </a:r>
            <a:endParaRPr lang="sl-SI" sz="2200" dirty="0">
              <a:solidFill>
                <a:schemeClr val="accent6">
                  <a:lumMod val="75000"/>
                </a:schemeClr>
              </a:solidFill>
              <a:latin typeface="Gill Sans MT" pitchFamily="34" charset="0"/>
            </a:endParaRPr>
          </a:p>
        </p:txBody>
      </p:sp>
      <p:sp>
        <p:nvSpPr>
          <p:cNvPr id="12" name="TextBox 11"/>
          <p:cNvSpPr txBox="1"/>
          <p:nvPr/>
        </p:nvSpPr>
        <p:spPr>
          <a:xfrm>
            <a:off x="3290628" y="1959199"/>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2</a:t>
            </a:r>
            <a:endParaRPr lang="en-US" sz="5000" dirty="0">
              <a:solidFill>
                <a:srgbClr val="EEECE1">
                  <a:lumMod val="75000"/>
                </a:srgbClr>
              </a:solidFill>
              <a:latin typeface="Calisto MT" pitchFamily="18" charset="0"/>
            </a:endParaRP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36167" y="2077358"/>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50000"/>
                  </a:schemeClr>
                </a:solidFill>
                <a:latin typeface="Gill Sans MT" pitchFamily="34" charset="0"/>
              </a:rPr>
              <a:t>IZ KNJIGE</a:t>
            </a:r>
            <a:endParaRPr lang="sl-SI" sz="2200" dirty="0">
              <a:solidFill>
                <a:schemeClr val="accent6">
                  <a:lumMod val="50000"/>
                </a:schemeClr>
              </a:solidFill>
              <a:latin typeface="Gill Sans MT" pitchFamily="34" charset="0"/>
            </a:endParaRP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3</a:t>
            </a:r>
            <a:endParaRPr lang="en-US" sz="5000" dirty="0">
              <a:solidFill>
                <a:srgbClr val="EEECE1">
                  <a:lumMod val="75000"/>
                </a:srgbClr>
              </a:solidFill>
              <a:latin typeface="Calisto MT" pitchFamily="18" charset="0"/>
            </a:endParaRP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5" name="Slika 4"/>
          <p:cNvPicPr>
            <a:picLocks noChangeAspect="1"/>
          </p:cNvPicPr>
          <p:nvPr/>
        </p:nvPicPr>
        <p:blipFill>
          <a:blip r:embed="rId6"/>
          <a:stretch>
            <a:fillRect/>
          </a:stretch>
        </p:blipFill>
        <p:spPr>
          <a:xfrm>
            <a:off x="723900" y="609600"/>
            <a:ext cx="1652159" cy="1408298"/>
          </a:xfrm>
          <a:prstGeom prst="rect">
            <a:avLst/>
          </a:prstGeom>
        </p:spPr>
      </p:pic>
      <p:pic>
        <p:nvPicPr>
          <p:cNvPr id="3" name="Slika 2"/>
          <p:cNvPicPr>
            <a:picLocks noChangeAspect="1"/>
          </p:cNvPicPr>
          <p:nvPr/>
        </p:nvPicPr>
        <p:blipFill>
          <a:blip r:embed="rId7"/>
          <a:stretch>
            <a:fillRect/>
          </a:stretch>
        </p:blipFill>
        <p:spPr>
          <a:xfrm>
            <a:off x="723900" y="3125010"/>
            <a:ext cx="2182685" cy="3340844"/>
          </a:xfrm>
          <a:prstGeom prst="rect">
            <a:avLst/>
          </a:prstGeom>
        </p:spPr>
      </p:pic>
    </p:spTree>
    <p:extLst>
      <p:ext uri="{BB962C8B-B14F-4D97-AF65-F5344CB8AC3E}">
        <p14:creationId xmlns:p14="http://schemas.microsoft.com/office/powerpoint/2010/main" val="234772724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600" dirty="0" smtClean="0">
              <a:solidFill>
                <a:schemeClr val="accent2"/>
              </a:solidFill>
              <a:latin typeface="Gill Sans MT" pitchFamily="34" charset="0"/>
            </a:endParaRPr>
          </a:p>
          <a:p>
            <a:r>
              <a:rPr lang="sl-SI" sz="2000" dirty="0" smtClean="0">
                <a:solidFill>
                  <a:schemeClr val="accent2"/>
                </a:solidFill>
                <a:latin typeface="Gill Sans MT" pitchFamily="34" charset="0"/>
              </a:rPr>
              <a:t>Žiga ima lepo zbirko avtov in gradbenih strojev. Ravno ko je igra najlepša, mama računa na njegovo pomoč pri peki jabolčne pite. Misliš, da lahko stroji opravijo nalogo namesto njega?</a:t>
            </a: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a:solidFill>
                  <a:srgbClr val="00B050"/>
                </a:solidFill>
                <a:latin typeface="Gill Sans MT" pitchFamily="34" charset="0"/>
              </a:rPr>
              <a:t>Slikanica duhovito primerja </a:t>
            </a:r>
            <a:r>
              <a:rPr lang="sl-SI" sz="1400" dirty="0" smtClean="0">
                <a:solidFill>
                  <a:srgbClr val="00B050"/>
                </a:solidFill>
                <a:latin typeface="Gill Sans MT" pitchFamily="34" charset="0"/>
              </a:rPr>
              <a:t>pripravo jabolčne </a:t>
            </a:r>
            <a:r>
              <a:rPr lang="sl-SI" sz="1400" dirty="0">
                <a:solidFill>
                  <a:srgbClr val="00B050"/>
                </a:solidFill>
                <a:latin typeface="Gill Sans MT" pitchFamily="34" charset="0"/>
              </a:rPr>
              <a:t>pite z otroško igro z gradbenimi stroji, na koncu </a:t>
            </a:r>
            <a:r>
              <a:rPr lang="sl-SI" sz="1400" dirty="0" smtClean="0">
                <a:solidFill>
                  <a:srgbClr val="00B050"/>
                </a:solidFill>
                <a:latin typeface="Gill Sans MT" pitchFamily="34" charset="0"/>
              </a:rPr>
              <a:t>pa igro </a:t>
            </a:r>
            <a:r>
              <a:rPr lang="sl-SI" sz="1400" dirty="0">
                <a:solidFill>
                  <a:srgbClr val="00B050"/>
                </a:solidFill>
                <a:latin typeface="Gill Sans MT" pitchFamily="34" charset="0"/>
              </a:rPr>
              <a:t>razširi na smetarski avto, ki se pripelje pred Žigov dom.</a:t>
            </a:r>
          </a:p>
          <a:p>
            <a:r>
              <a:rPr lang="sl-SI" sz="1400" dirty="0">
                <a:solidFill>
                  <a:srgbClr val="00B050"/>
                </a:solidFill>
                <a:latin typeface="Gill Sans MT" pitchFamily="34" charset="0"/>
              </a:rPr>
              <a:t>Mama voznici smetarskega avtomobila ponudi košček sveže</a:t>
            </a:r>
          </a:p>
          <a:p>
            <a:r>
              <a:rPr lang="sl-SI" sz="1400" dirty="0">
                <a:solidFill>
                  <a:srgbClr val="00B050"/>
                </a:solidFill>
                <a:latin typeface="Gill Sans MT" pitchFamily="34" charset="0"/>
              </a:rPr>
              <a:t>spečene pite, smetarka pa v zahvalo prosi Žiga, da ji pomaga</a:t>
            </a:r>
          </a:p>
          <a:p>
            <a:r>
              <a:rPr lang="sl-SI" sz="1400" dirty="0">
                <a:solidFill>
                  <a:srgbClr val="00B050"/>
                </a:solidFill>
                <a:latin typeface="Gill Sans MT" pitchFamily="34" charset="0"/>
              </a:rPr>
              <a:t>pritisniti na gumb, s katerim njeno vozilo dvigne in izprazni</a:t>
            </a:r>
          </a:p>
          <a:p>
            <a:r>
              <a:rPr lang="sl-SI" sz="1400" dirty="0">
                <a:solidFill>
                  <a:srgbClr val="00B050"/>
                </a:solidFill>
                <a:latin typeface="Gill Sans MT" pitchFamily="34" charset="0"/>
              </a:rPr>
              <a:t>smetnjake. Otroška igra se s tem razširi na sodelovanje in</a:t>
            </a:r>
          </a:p>
          <a:p>
            <a:r>
              <a:rPr lang="sl-SI" sz="1400" dirty="0">
                <a:solidFill>
                  <a:srgbClr val="00B050"/>
                </a:solidFill>
                <a:latin typeface="Gill Sans MT" pitchFamily="34" charset="0"/>
              </a:rPr>
              <a:t>izmenjavo, ki polepša dan vsem vpletenim.</a:t>
            </a:r>
          </a:p>
        </p:txBody>
      </p:sp>
      <p:sp>
        <p:nvSpPr>
          <p:cNvPr id="20" name="Rectangle 19"/>
          <p:cNvSpPr/>
          <p:nvPr/>
        </p:nvSpPr>
        <p:spPr>
          <a:xfrm>
            <a:off x="424543"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smtClean="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smtClean="0">
                <a:solidFill>
                  <a:srgbClr val="FF0000"/>
                </a:solidFill>
                <a:latin typeface="Gill Sans MT" pitchFamily="34" charset="0"/>
              </a:rPr>
              <a:t>Žiga, avti in gradbeni stroji</a:t>
            </a:r>
            <a:endParaRPr lang="sl-SI" dirty="0">
              <a:solidFill>
                <a:srgbClr val="FF0000"/>
              </a:solidFill>
              <a:latin typeface="Gill Sans MT" pitchFamily="34" charset="0"/>
            </a:endParaRP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1</a:t>
            </a:r>
            <a:endParaRPr lang="en-US" sz="5000" dirty="0">
              <a:solidFill>
                <a:srgbClr val="EEECE1">
                  <a:lumMod val="75000"/>
                </a:srgbClr>
              </a:solidFill>
              <a:latin typeface="Calisto MT" pitchFamily="18" charset="0"/>
            </a:endParaRP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75000"/>
                  </a:schemeClr>
                </a:solidFill>
                <a:latin typeface="Gill Sans MT" pitchFamily="34" charset="0"/>
              </a:rPr>
              <a:t>O KNJIGI</a:t>
            </a:r>
            <a:endParaRPr lang="sl-SI" sz="2200" dirty="0">
              <a:solidFill>
                <a:schemeClr val="accent6">
                  <a:lumMod val="75000"/>
                </a:schemeClr>
              </a:solidFill>
              <a:latin typeface="Gill Sans MT" pitchFamily="34" charset="0"/>
            </a:endParaRP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2</a:t>
            </a:r>
            <a:endParaRPr lang="en-US" sz="5000" dirty="0">
              <a:solidFill>
                <a:srgbClr val="EEECE1">
                  <a:lumMod val="75000"/>
                </a:srgbClr>
              </a:solidFill>
              <a:latin typeface="Calisto MT" pitchFamily="18" charset="0"/>
            </a:endParaRP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50000"/>
                  </a:schemeClr>
                </a:solidFill>
                <a:latin typeface="Gill Sans MT" pitchFamily="34" charset="0"/>
              </a:rPr>
              <a:t>IZ KNJIGE</a:t>
            </a:r>
            <a:endParaRPr lang="sl-SI" sz="2200" dirty="0">
              <a:solidFill>
                <a:schemeClr val="accent6">
                  <a:lumMod val="50000"/>
                </a:schemeClr>
              </a:solidFill>
              <a:latin typeface="Gill Sans MT" pitchFamily="34" charset="0"/>
            </a:endParaRP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3</a:t>
            </a:r>
            <a:endParaRPr lang="en-US" sz="5000" dirty="0">
              <a:solidFill>
                <a:srgbClr val="EEECE1">
                  <a:lumMod val="75000"/>
                </a:srgbClr>
              </a:solidFill>
              <a:latin typeface="Calisto MT" pitchFamily="18" charset="0"/>
            </a:endParaRP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19" name="Slika 18"/>
          <p:cNvPicPr>
            <a:picLocks noChangeAspect="1"/>
          </p:cNvPicPr>
          <p:nvPr/>
        </p:nvPicPr>
        <p:blipFill>
          <a:blip r:embed="rId6"/>
          <a:stretch>
            <a:fillRect/>
          </a:stretch>
        </p:blipFill>
        <p:spPr>
          <a:xfrm>
            <a:off x="703332" y="587454"/>
            <a:ext cx="1652159" cy="1408298"/>
          </a:xfrm>
          <a:prstGeom prst="rect">
            <a:avLst/>
          </a:prstGeom>
        </p:spPr>
      </p:pic>
      <p:pic>
        <p:nvPicPr>
          <p:cNvPr id="3" name="Slika 2"/>
          <p:cNvPicPr>
            <a:picLocks noChangeAspect="1"/>
          </p:cNvPicPr>
          <p:nvPr/>
        </p:nvPicPr>
        <p:blipFill>
          <a:blip r:embed="rId7"/>
          <a:stretch>
            <a:fillRect/>
          </a:stretch>
        </p:blipFill>
        <p:spPr>
          <a:xfrm>
            <a:off x="424543" y="3173998"/>
            <a:ext cx="2667000" cy="2703274"/>
          </a:xfrm>
          <a:prstGeom prst="rect">
            <a:avLst/>
          </a:prstGeom>
        </p:spPr>
      </p:pic>
    </p:spTree>
    <p:extLst>
      <p:ext uri="{BB962C8B-B14F-4D97-AF65-F5344CB8AC3E}">
        <p14:creationId xmlns:p14="http://schemas.microsoft.com/office/powerpoint/2010/main" val="396862799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6036166" y="3132886"/>
            <a:ext cx="2726833" cy="1670612"/>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400" dirty="0" smtClean="0">
              <a:solidFill>
                <a:schemeClr val="accent2"/>
              </a:solidFill>
              <a:latin typeface="Gill Sans MT" pitchFamily="34" charset="0"/>
            </a:endParaRPr>
          </a:p>
        </p:txBody>
      </p:sp>
      <p:sp>
        <p:nvSpPr>
          <p:cNvPr id="18" name="Rectangle 17"/>
          <p:cNvSpPr/>
          <p:nvPr/>
        </p:nvSpPr>
        <p:spPr>
          <a:xfrm>
            <a:off x="2547696" y="3717032"/>
            <a:ext cx="4048607" cy="3865006"/>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200" dirty="0">
              <a:solidFill>
                <a:srgbClr val="00B050"/>
              </a:solidFill>
              <a:latin typeface="Gill Sans MT" pitchFamily="34" charset="0"/>
            </a:endParaRPr>
          </a:p>
        </p:txBody>
      </p:sp>
      <p:sp>
        <p:nvSpPr>
          <p:cNvPr id="20" name="Rectangle 19"/>
          <p:cNvSpPr/>
          <p:nvPr/>
        </p:nvSpPr>
        <p:spPr>
          <a:xfrm>
            <a:off x="251520" y="3109674"/>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2200" dirty="0">
              <a:solidFill>
                <a:prstClr val="white">
                  <a:lumMod val="50000"/>
                </a:prstClr>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smtClean="0">
                <a:solidFill>
                  <a:srgbClr val="FF0000"/>
                </a:solidFill>
                <a:latin typeface="Gill Sans MT" pitchFamily="34" charset="0"/>
              </a:rPr>
              <a:t>Lanov rastlinjak</a:t>
            </a:r>
            <a:endParaRPr lang="sl-SI" dirty="0">
              <a:solidFill>
                <a:srgbClr val="FF0000"/>
              </a:solidFill>
              <a:latin typeface="Gill Sans MT" pitchFamily="34" charset="0"/>
            </a:endParaRP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1</a:t>
            </a:r>
            <a:endParaRPr lang="en-US" sz="5000" dirty="0">
              <a:solidFill>
                <a:srgbClr val="EEECE1">
                  <a:lumMod val="75000"/>
                </a:srgbClr>
              </a:solidFill>
              <a:latin typeface="Calisto MT" pitchFamily="18" charset="0"/>
            </a:endParaRP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75000"/>
                  </a:schemeClr>
                </a:solidFill>
                <a:latin typeface="Gill Sans MT" pitchFamily="34" charset="0"/>
              </a:rPr>
              <a:t>O KNJIGI</a:t>
            </a:r>
            <a:endParaRPr lang="sl-SI" sz="2200" dirty="0">
              <a:solidFill>
                <a:schemeClr val="accent6">
                  <a:lumMod val="75000"/>
                </a:schemeClr>
              </a:solidFill>
              <a:latin typeface="Gill Sans MT" pitchFamily="34" charset="0"/>
            </a:endParaRP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2</a:t>
            </a:r>
            <a:endParaRPr lang="en-US" sz="5000" dirty="0">
              <a:solidFill>
                <a:srgbClr val="EEECE1">
                  <a:lumMod val="75000"/>
                </a:srgbClr>
              </a:solidFill>
              <a:latin typeface="Calisto MT" pitchFamily="18" charset="0"/>
            </a:endParaRP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50000"/>
                  </a:schemeClr>
                </a:solidFill>
                <a:latin typeface="Gill Sans MT" pitchFamily="34" charset="0"/>
              </a:rPr>
              <a:t>IZ KNJIGE</a:t>
            </a:r>
            <a:endParaRPr lang="sl-SI" sz="2200" dirty="0">
              <a:solidFill>
                <a:schemeClr val="accent6">
                  <a:lumMod val="50000"/>
                </a:schemeClr>
              </a:solidFill>
              <a:latin typeface="Gill Sans MT" pitchFamily="34" charset="0"/>
            </a:endParaRP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3</a:t>
            </a:r>
            <a:endParaRPr lang="en-US" sz="5000" dirty="0">
              <a:solidFill>
                <a:srgbClr val="EEECE1">
                  <a:lumMod val="75000"/>
                </a:srgbClr>
              </a:solidFill>
              <a:latin typeface="Calisto MT" pitchFamily="18" charset="0"/>
            </a:endParaRP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sp>
        <p:nvSpPr>
          <p:cNvPr id="21" name="Pravokotnik 20"/>
          <p:cNvSpPr/>
          <p:nvPr/>
        </p:nvSpPr>
        <p:spPr>
          <a:xfrm>
            <a:off x="3194498" y="3108250"/>
            <a:ext cx="2667001" cy="2246769"/>
          </a:xfrm>
          <a:prstGeom prst="rect">
            <a:avLst/>
          </a:prstGeom>
        </p:spPr>
        <p:txBody>
          <a:bodyPr wrap="square">
            <a:spAutoFit/>
          </a:bodyPr>
          <a:lstStyle/>
          <a:p>
            <a:r>
              <a:rPr lang="sl-SI" sz="1400" dirty="0" smtClean="0">
                <a:solidFill>
                  <a:srgbClr val="00B050"/>
                </a:solidFill>
              </a:rPr>
              <a:t>V Lanovem rastlinjaku je veliko vrst zelenjave. Pomagajte mu poiskati korenje.</a:t>
            </a:r>
          </a:p>
          <a:p>
            <a:r>
              <a:rPr lang="sl-SI" sz="1400" dirty="0" smtClean="0">
                <a:solidFill>
                  <a:srgbClr val="00B050"/>
                </a:solidFill>
              </a:rPr>
              <a:t>Otroci preko zgodbe spoznavajo različne vrste sadja in zelenjave, njihove dele in značilnosti.</a:t>
            </a:r>
          </a:p>
          <a:p>
            <a:endParaRPr lang="sl-SI" sz="1400" dirty="0" smtClean="0">
              <a:solidFill>
                <a:srgbClr val="00B050"/>
              </a:solidFill>
            </a:endParaRPr>
          </a:p>
          <a:p>
            <a:r>
              <a:rPr lang="sl-SI" sz="1400" dirty="0" smtClean="0">
                <a:solidFill>
                  <a:srgbClr val="00B050"/>
                </a:solidFill>
              </a:rPr>
              <a:t>Na </a:t>
            </a:r>
            <a:r>
              <a:rPr lang="sl-SI" sz="1400" dirty="0">
                <a:solidFill>
                  <a:srgbClr val="00B050"/>
                </a:solidFill>
              </a:rPr>
              <a:t>zadnji strani pa vas čaka še recept za okusno korenčkovo </a:t>
            </a:r>
            <a:r>
              <a:rPr lang="sl-SI" sz="1400" dirty="0" smtClean="0">
                <a:solidFill>
                  <a:srgbClr val="00B050"/>
                </a:solidFill>
              </a:rPr>
              <a:t>juho</a:t>
            </a:r>
            <a:r>
              <a:rPr lang="sl-SI" sz="1400" dirty="0">
                <a:solidFill>
                  <a:srgbClr val="00B050"/>
                </a:solidFill>
              </a:rPr>
              <a:t>.</a:t>
            </a:r>
          </a:p>
        </p:txBody>
      </p:sp>
      <p:pic>
        <p:nvPicPr>
          <p:cNvPr id="9" name="Slika 8"/>
          <p:cNvPicPr>
            <a:picLocks noChangeAspect="1"/>
          </p:cNvPicPr>
          <p:nvPr/>
        </p:nvPicPr>
        <p:blipFill>
          <a:blip r:embed="rId6"/>
          <a:stretch>
            <a:fillRect/>
          </a:stretch>
        </p:blipFill>
        <p:spPr>
          <a:xfrm>
            <a:off x="758940" y="609600"/>
            <a:ext cx="1652159" cy="1408298"/>
          </a:xfrm>
          <a:prstGeom prst="rect">
            <a:avLst/>
          </a:prstGeom>
        </p:spPr>
      </p:pic>
      <p:pic>
        <p:nvPicPr>
          <p:cNvPr id="3" name="Slika 2"/>
          <p:cNvPicPr>
            <a:picLocks noChangeAspect="1"/>
          </p:cNvPicPr>
          <p:nvPr/>
        </p:nvPicPr>
        <p:blipFill>
          <a:blip r:embed="rId7"/>
          <a:stretch>
            <a:fillRect/>
          </a:stretch>
        </p:blipFill>
        <p:spPr>
          <a:xfrm>
            <a:off x="285407" y="3162300"/>
            <a:ext cx="2794624" cy="2598691"/>
          </a:xfrm>
          <a:prstGeom prst="rect">
            <a:avLst/>
          </a:prstGeom>
        </p:spPr>
      </p:pic>
      <p:pic>
        <p:nvPicPr>
          <p:cNvPr id="5" name="Slika 4"/>
          <p:cNvPicPr>
            <a:picLocks noChangeAspect="1"/>
          </p:cNvPicPr>
          <p:nvPr/>
        </p:nvPicPr>
        <p:blipFill>
          <a:blip r:embed="rId8"/>
          <a:stretch>
            <a:fillRect/>
          </a:stretch>
        </p:blipFill>
        <p:spPr>
          <a:xfrm>
            <a:off x="5955684" y="3345293"/>
            <a:ext cx="2930448" cy="1327262"/>
          </a:xfrm>
          <a:prstGeom prst="rect">
            <a:avLst/>
          </a:prstGeom>
        </p:spPr>
      </p:pic>
      <p:pic>
        <p:nvPicPr>
          <p:cNvPr id="23" name="Slika 22"/>
          <p:cNvPicPr>
            <a:picLocks noChangeAspect="1"/>
          </p:cNvPicPr>
          <p:nvPr/>
        </p:nvPicPr>
        <p:blipFill>
          <a:blip r:embed="rId9"/>
          <a:stretch>
            <a:fillRect/>
          </a:stretch>
        </p:blipFill>
        <p:spPr>
          <a:xfrm>
            <a:off x="5955684" y="4918120"/>
            <a:ext cx="3068573" cy="1389822"/>
          </a:xfrm>
          <a:prstGeom prst="rect">
            <a:avLst/>
          </a:prstGeom>
        </p:spPr>
      </p:pic>
    </p:spTree>
    <p:extLst>
      <p:ext uri="{BB962C8B-B14F-4D97-AF65-F5344CB8AC3E}">
        <p14:creationId xmlns:p14="http://schemas.microsoft.com/office/powerpoint/2010/main" val="396075779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4040531"/>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smtClean="0">
                <a:solidFill>
                  <a:schemeClr val="accent2"/>
                </a:solidFill>
                <a:latin typeface="Gill Sans MT" pitchFamily="34" charset="0"/>
              </a:rPr>
              <a:t>Ina ve, da se konjem ne sme dajati priboljškov, ker postanejo popadljivi in dobijo bolečine v želodcu.  Vendar jo </a:t>
            </a:r>
            <a:r>
              <a:rPr lang="sl-SI" sz="1400" dirty="0" err="1" smtClean="0">
                <a:solidFill>
                  <a:schemeClr val="accent2"/>
                </a:solidFill>
                <a:latin typeface="Gill Sans MT" pitchFamily="34" charset="0"/>
              </a:rPr>
              <a:t>Progec</a:t>
            </a:r>
            <a:r>
              <a:rPr lang="sl-SI" sz="1400" dirty="0" smtClean="0">
                <a:solidFill>
                  <a:schemeClr val="accent2"/>
                </a:solidFill>
                <a:latin typeface="Gill Sans MT" pitchFamily="34" charset="0"/>
              </a:rPr>
              <a:t> in Jak tako prikupno prosita, da se je težko upreti. Ko pride Ina naslednji dan v hlev, je Jak hudo bolan. Kaj, če je kriva ona? Kako naj pove, kaj se je v resnici zgodilo?</a:t>
            </a:r>
            <a:endParaRPr lang="sl-SI" sz="1400" dirty="0">
              <a:solidFill>
                <a:schemeClr val="accent2"/>
              </a:solidFill>
              <a:latin typeface="Gill Sans MT" pitchFamily="34" charset="0"/>
            </a:endParaRP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smtClean="0">
                <a:solidFill>
                  <a:schemeClr val="accent1"/>
                </a:solidFill>
                <a:latin typeface="Gill Sans MT" pitchFamily="34" charset="0"/>
              </a:rPr>
              <a:t>Ina se bo udeležila jahalnega tabora. Cele tri dni bodo jahali, skrbeli za konje in tekmovali. To bodo najboljši trije dnevi v </a:t>
            </a:r>
            <a:r>
              <a:rPr lang="sl-SI" sz="1400" dirty="0" err="1" smtClean="0">
                <a:solidFill>
                  <a:schemeClr val="accent1"/>
                </a:solidFill>
                <a:latin typeface="Gill Sans MT" pitchFamily="34" charset="0"/>
              </a:rPr>
              <a:t>Ininem</a:t>
            </a:r>
            <a:r>
              <a:rPr lang="sl-SI" sz="1400" dirty="0" smtClean="0">
                <a:solidFill>
                  <a:schemeClr val="accent1"/>
                </a:solidFill>
                <a:latin typeface="Gill Sans MT" pitchFamily="34" charset="0"/>
              </a:rPr>
              <a:t> življenju.</a:t>
            </a:r>
          </a:p>
          <a:p>
            <a:endParaRPr lang="sl-SI" sz="1400" dirty="0" smtClean="0">
              <a:solidFill>
                <a:schemeClr val="accent1"/>
              </a:solidFill>
              <a:latin typeface="Gill Sans MT" pitchFamily="34" charset="0"/>
            </a:endParaRPr>
          </a:p>
          <a:p>
            <a:r>
              <a:rPr lang="sl-SI" sz="1400" dirty="0">
                <a:solidFill>
                  <a:schemeClr val="accent1"/>
                </a:solidFill>
                <a:latin typeface="Gill Sans MT" pitchFamily="34" charset="0"/>
              </a:rPr>
              <a:t>Knjiga </a:t>
            </a:r>
            <a:r>
              <a:rPr lang="sl-SI" sz="1400" dirty="0" smtClean="0">
                <a:solidFill>
                  <a:schemeClr val="accent1"/>
                </a:solidFill>
                <a:latin typeface="Gill Sans MT" pitchFamily="34" charset="0"/>
              </a:rPr>
              <a:t>je namenjena vsem, </a:t>
            </a:r>
            <a:r>
              <a:rPr lang="sl-SI" sz="1400" dirty="0">
                <a:solidFill>
                  <a:schemeClr val="accent1"/>
                </a:solidFill>
                <a:latin typeface="Gill Sans MT" pitchFamily="34" charset="0"/>
              </a:rPr>
              <a:t>ki imajo radi konje in jahanje, in za vse tiste, ki vedo, kako znajo stvari biti včasih zahtevne.</a:t>
            </a:r>
          </a:p>
        </p:txBody>
      </p:sp>
      <p:sp>
        <p:nvSpPr>
          <p:cNvPr id="20" name="Rectangle 19"/>
          <p:cNvSpPr/>
          <p:nvPr/>
        </p:nvSpPr>
        <p:spPr>
          <a:xfrm>
            <a:off x="424543"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smtClean="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515793" y="2128366"/>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smtClean="0">
                <a:solidFill>
                  <a:srgbClr val="FF0000"/>
                </a:solidFill>
                <a:latin typeface="Gill Sans MT" pitchFamily="34" charset="0"/>
              </a:rPr>
              <a:t>Mrzlica v hlevu</a:t>
            </a:r>
            <a:endParaRPr lang="sl-SI" dirty="0">
              <a:solidFill>
                <a:srgbClr val="FF0000"/>
              </a:solidFill>
              <a:latin typeface="Gill Sans MT" pitchFamily="34" charset="0"/>
            </a:endParaRP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1</a:t>
            </a:r>
            <a:endParaRPr lang="en-US" sz="5000" dirty="0">
              <a:solidFill>
                <a:srgbClr val="EEECE1">
                  <a:lumMod val="75000"/>
                </a:srgbClr>
              </a:solidFill>
              <a:latin typeface="Calisto MT" pitchFamily="18" charset="0"/>
            </a:endParaRP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75000"/>
                  </a:schemeClr>
                </a:solidFill>
                <a:latin typeface="Gill Sans MT" pitchFamily="34" charset="0"/>
              </a:rPr>
              <a:t>O KNJIGI</a:t>
            </a:r>
            <a:endParaRPr lang="sl-SI" sz="2200" dirty="0">
              <a:solidFill>
                <a:schemeClr val="accent6">
                  <a:lumMod val="75000"/>
                </a:schemeClr>
              </a:solidFill>
              <a:latin typeface="Gill Sans MT" pitchFamily="34" charset="0"/>
            </a:endParaRP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2</a:t>
            </a:r>
            <a:endParaRPr lang="en-US" sz="5000" dirty="0">
              <a:solidFill>
                <a:srgbClr val="EEECE1">
                  <a:lumMod val="75000"/>
                </a:srgbClr>
              </a:solidFill>
              <a:latin typeface="Calisto MT" pitchFamily="18" charset="0"/>
            </a:endParaRP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50000"/>
                  </a:schemeClr>
                </a:solidFill>
                <a:latin typeface="Gill Sans MT" pitchFamily="34" charset="0"/>
              </a:rPr>
              <a:t>IZ KNJIGE</a:t>
            </a:r>
            <a:endParaRPr lang="sl-SI" sz="2200" dirty="0">
              <a:solidFill>
                <a:schemeClr val="accent6">
                  <a:lumMod val="50000"/>
                </a:schemeClr>
              </a:solidFill>
              <a:latin typeface="Gill Sans MT" pitchFamily="34" charset="0"/>
            </a:endParaRP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3</a:t>
            </a:r>
            <a:endParaRPr lang="en-US" sz="5000" dirty="0">
              <a:solidFill>
                <a:srgbClr val="EEECE1">
                  <a:lumMod val="75000"/>
                </a:srgbClr>
              </a:solidFill>
              <a:latin typeface="Calisto MT" pitchFamily="18" charset="0"/>
            </a:endParaRP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19" name="Slika 18"/>
          <p:cNvPicPr>
            <a:picLocks noChangeAspect="1"/>
          </p:cNvPicPr>
          <p:nvPr/>
        </p:nvPicPr>
        <p:blipFill>
          <a:blip r:embed="rId6"/>
          <a:stretch>
            <a:fillRect/>
          </a:stretch>
        </p:blipFill>
        <p:spPr>
          <a:xfrm>
            <a:off x="677053" y="576933"/>
            <a:ext cx="1652159" cy="1408298"/>
          </a:xfrm>
          <a:prstGeom prst="rect">
            <a:avLst/>
          </a:prstGeom>
        </p:spPr>
      </p:pic>
      <p:sp>
        <p:nvSpPr>
          <p:cNvPr id="23" name="Rectangle 19"/>
          <p:cNvSpPr/>
          <p:nvPr/>
        </p:nvSpPr>
        <p:spPr>
          <a:xfrm>
            <a:off x="463550"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smtClean="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pic>
        <p:nvPicPr>
          <p:cNvPr id="3" name="Slika 2"/>
          <p:cNvPicPr>
            <a:picLocks noChangeAspect="1"/>
          </p:cNvPicPr>
          <p:nvPr/>
        </p:nvPicPr>
        <p:blipFill>
          <a:blip r:embed="rId7"/>
          <a:stretch>
            <a:fillRect/>
          </a:stretch>
        </p:blipFill>
        <p:spPr>
          <a:xfrm>
            <a:off x="515792" y="3184014"/>
            <a:ext cx="2472031" cy="3269322"/>
          </a:xfrm>
          <a:prstGeom prst="rect">
            <a:avLst/>
          </a:prstGeom>
        </p:spPr>
      </p:pic>
    </p:spTree>
    <p:extLst>
      <p:ext uri="{BB962C8B-B14F-4D97-AF65-F5344CB8AC3E}">
        <p14:creationId xmlns:p14="http://schemas.microsoft.com/office/powerpoint/2010/main" val="419088980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08361" y="3132885"/>
            <a:ext cx="3354639"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a:solidFill>
                  <a:schemeClr val="accent2"/>
                </a:solidFill>
                <a:latin typeface="Gill Sans MT" pitchFamily="34" charset="0"/>
              </a:rPr>
              <a:t>Ronke pravi, da "kadar tečeš, si izmišljaš zgodbe. Vsak korak je nova beseda, vsak krog je nov stavek, za vsakim ovinkom se skriva nova dogodivščina. In preden se zaveš, stečeš v drug svet." Drug svet pa nam je na voljo tudi ob branju zgodb. Sploh takrat, ko junaki razmišljajo izven okvirjev in nam dajo vedeti, da ni samo ene resnice in da ne obstaja samo en svet. Zato pa je vesolje tako zanimivo. Ker nas, če razmišljamo o njem, potegne v svet domišljije, v svet, ki je drugačen in za katerega ne vemo čisto natančno, kakšen je.</a:t>
            </a:r>
            <a:endParaRPr lang="sl-SI" sz="1400" dirty="0" smtClean="0">
              <a:solidFill>
                <a:schemeClr val="accent2"/>
              </a:solidFill>
              <a:latin typeface="Gill Sans MT" pitchFamily="34" charset="0"/>
            </a:endParaRPr>
          </a:p>
        </p:txBody>
      </p:sp>
      <p:sp>
        <p:nvSpPr>
          <p:cNvPr id="18" name="Rectangle 17"/>
          <p:cNvSpPr/>
          <p:nvPr/>
        </p:nvSpPr>
        <p:spPr>
          <a:xfrm>
            <a:off x="2538099" y="3108250"/>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a:solidFill>
                  <a:srgbClr val="00B050"/>
                </a:solidFill>
                <a:latin typeface="Gill Sans MT" pitchFamily="34" charset="0"/>
              </a:rPr>
              <a:t>Noč je zlati kivi je razburljiva in poetična zgodba o čudežu življenja.</a:t>
            </a:r>
          </a:p>
          <a:p>
            <a:endParaRPr lang="sl-SI" sz="1400" dirty="0">
              <a:solidFill>
                <a:srgbClr val="00B050"/>
              </a:solidFill>
              <a:latin typeface="Gill Sans MT" pitchFamily="34" charset="0"/>
            </a:endParaRPr>
          </a:p>
          <a:p>
            <a:r>
              <a:rPr lang="sl-SI" sz="1400" dirty="0">
                <a:solidFill>
                  <a:srgbClr val="00B050"/>
                </a:solidFill>
                <a:latin typeface="Gill Sans MT" pitchFamily="34" charset="0"/>
              </a:rPr>
              <a:t>Ronke obožuje tek. Najraje ob morju, z vetrom v laseh, peskom pod nogami in vonjem po soli v nosu.</a:t>
            </a:r>
          </a:p>
          <a:p>
            <a:r>
              <a:rPr lang="sl-SI" sz="1400" dirty="0">
                <a:solidFill>
                  <a:srgbClr val="00B050"/>
                </a:solidFill>
                <a:latin typeface="Gill Sans MT" pitchFamily="34" charset="0"/>
              </a:rPr>
              <a:t>Pred dvema letoma se je na plaži zaletela v malčico. Ronke je slepa, zato. Od takrat teče le v svoji glavi</a:t>
            </a:r>
            <a:r>
              <a:rPr lang="sl-SI" sz="1400" dirty="0" smtClean="0">
                <a:solidFill>
                  <a:srgbClr val="00B050"/>
                </a:solidFill>
                <a:latin typeface="Gill Sans MT" pitchFamily="34" charset="0"/>
              </a:rPr>
              <a:t>.</a:t>
            </a:r>
          </a:p>
          <a:p>
            <a:r>
              <a:rPr lang="sl-SI" sz="1400" dirty="0" err="1" smtClean="0">
                <a:solidFill>
                  <a:srgbClr val="00B050"/>
                </a:solidFill>
                <a:latin typeface="Gill Sans MT" pitchFamily="34" charset="0"/>
              </a:rPr>
              <a:t>Nouri</a:t>
            </a:r>
            <a:r>
              <a:rPr lang="sl-SI" sz="1400" dirty="0" smtClean="0">
                <a:solidFill>
                  <a:srgbClr val="00B050"/>
                </a:solidFill>
                <a:latin typeface="Gill Sans MT" pitchFamily="34" charset="0"/>
              </a:rPr>
              <a:t> želi pomagati Ronke, da bi tekla brez strahu, sam pa se želi izogniti srečanju z </a:t>
            </a:r>
            <a:r>
              <a:rPr lang="sl-SI" sz="1400" dirty="0" err="1" smtClean="0">
                <a:solidFill>
                  <a:srgbClr val="00B050"/>
                </a:solidFill>
                <a:latin typeface="Gill Sans MT" pitchFamily="34" charset="0"/>
              </a:rPr>
              <a:t>dedkomk</a:t>
            </a:r>
            <a:r>
              <a:rPr lang="sl-SI" sz="1400" dirty="0" smtClean="0">
                <a:solidFill>
                  <a:srgbClr val="00B050"/>
                </a:solidFill>
                <a:latin typeface="Gill Sans MT" pitchFamily="34" charset="0"/>
              </a:rPr>
              <a:t>, ki ga do zdaj sploh ni poznal.</a:t>
            </a:r>
            <a:endParaRPr lang="sl-SI" sz="1400" dirty="0">
              <a:solidFill>
                <a:srgbClr val="00B050"/>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smtClean="0">
                <a:solidFill>
                  <a:srgbClr val="FF0000"/>
                </a:solidFill>
                <a:latin typeface="Gill Sans MT" pitchFamily="34" charset="0"/>
              </a:rPr>
              <a:t>Noč je zlati kivi</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1</a:t>
            </a:r>
            <a:endParaRPr lang="en-US" sz="5000" dirty="0">
              <a:solidFill>
                <a:srgbClr val="EEECE1">
                  <a:lumMod val="75000"/>
                </a:srgbClr>
              </a:solidFill>
              <a:latin typeface="Calisto MT" pitchFamily="18" charset="0"/>
            </a:endParaRP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75000"/>
                  </a:schemeClr>
                </a:solidFill>
                <a:latin typeface="Gill Sans MT" pitchFamily="34" charset="0"/>
              </a:rPr>
              <a:t>O KNJIGI</a:t>
            </a:r>
            <a:endParaRPr lang="sl-SI" sz="2200" dirty="0">
              <a:solidFill>
                <a:schemeClr val="accent6">
                  <a:lumMod val="75000"/>
                </a:schemeClr>
              </a:solidFill>
              <a:latin typeface="Gill Sans MT" pitchFamily="34" charset="0"/>
            </a:endParaRP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2</a:t>
            </a:r>
            <a:endParaRPr lang="en-US" sz="5000" dirty="0">
              <a:solidFill>
                <a:srgbClr val="EEECE1">
                  <a:lumMod val="75000"/>
                </a:srgbClr>
              </a:solidFill>
              <a:latin typeface="Calisto MT" pitchFamily="18" charset="0"/>
            </a:endParaRP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50000"/>
                  </a:schemeClr>
                </a:solidFill>
                <a:latin typeface="Gill Sans MT" pitchFamily="34" charset="0"/>
              </a:rPr>
              <a:t>IZ KNJIGE</a:t>
            </a:r>
            <a:endParaRPr lang="sl-SI" sz="2200" dirty="0">
              <a:solidFill>
                <a:schemeClr val="accent6">
                  <a:lumMod val="50000"/>
                </a:schemeClr>
              </a:solidFill>
              <a:latin typeface="Gill Sans MT" pitchFamily="34" charset="0"/>
            </a:endParaRP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3</a:t>
            </a:r>
            <a:endParaRPr lang="en-US" sz="5000" dirty="0">
              <a:solidFill>
                <a:srgbClr val="EEECE1">
                  <a:lumMod val="75000"/>
                </a:srgbClr>
              </a:solidFill>
              <a:latin typeface="Calisto MT" pitchFamily="18" charset="0"/>
            </a:endParaRP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19" name="Slika 18"/>
          <p:cNvPicPr>
            <a:picLocks noChangeAspect="1"/>
          </p:cNvPicPr>
          <p:nvPr/>
        </p:nvPicPr>
        <p:blipFill>
          <a:blip r:embed="rId6"/>
          <a:stretch>
            <a:fillRect/>
          </a:stretch>
        </p:blipFill>
        <p:spPr>
          <a:xfrm>
            <a:off x="705614" y="610387"/>
            <a:ext cx="1652159" cy="1408298"/>
          </a:xfrm>
          <a:prstGeom prst="rect">
            <a:avLst/>
          </a:prstGeom>
        </p:spPr>
      </p:pic>
      <p:pic>
        <p:nvPicPr>
          <p:cNvPr id="3" name="Slika 2"/>
          <p:cNvPicPr>
            <a:picLocks noChangeAspect="1"/>
          </p:cNvPicPr>
          <p:nvPr/>
        </p:nvPicPr>
        <p:blipFill>
          <a:blip r:embed="rId7"/>
          <a:stretch>
            <a:fillRect/>
          </a:stretch>
        </p:blipFill>
        <p:spPr>
          <a:xfrm>
            <a:off x="490405" y="3219355"/>
            <a:ext cx="2448189" cy="3631481"/>
          </a:xfrm>
          <a:prstGeom prst="rect">
            <a:avLst/>
          </a:prstGeom>
        </p:spPr>
      </p:pic>
    </p:spTree>
    <p:extLst>
      <p:ext uri="{BB962C8B-B14F-4D97-AF65-F5344CB8AC3E}">
        <p14:creationId xmlns:p14="http://schemas.microsoft.com/office/powerpoint/2010/main" val="123278960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213336" y="3132885"/>
            <a:ext cx="354966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400" dirty="0" smtClean="0">
              <a:solidFill>
                <a:schemeClr val="accent6"/>
              </a:solidFill>
              <a:latin typeface="Gill Sans MT" pitchFamily="34" charset="0"/>
            </a:endParaRPr>
          </a:p>
        </p:txBody>
      </p:sp>
      <p:sp>
        <p:nvSpPr>
          <p:cNvPr id="18" name="Rectangle 17"/>
          <p:cNvSpPr/>
          <p:nvPr/>
        </p:nvSpPr>
        <p:spPr>
          <a:xfrm>
            <a:off x="2502793"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smtClean="0">
                <a:solidFill>
                  <a:srgbClr val="0070C0"/>
                </a:solidFill>
                <a:latin typeface="Gill Sans MT" pitchFamily="34" charset="0"/>
              </a:rPr>
              <a:t>Je poljudno-znanstvena knjiga o zgradbi skrivnostne molekule DNK, o znanstvenikih, ki so jo proučevali in raziskovali njen vpliv na razvoj živih bitij ter o njeni vlogi v vsakdanjem življenju. </a:t>
            </a:r>
            <a:endParaRPr lang="sl-SI" sz="1400" dirty="0">
              <a:solidFill>
                <a:srgbClr val="0070C0"/>
              </a:solidFill>
              <a:latin typeface="Gill Sans MT" pitchFamily="34" charset="0"/>
            </a:endParaRPr>
          </a:p>
        </p:txBody>
      </p:sp>
      <p:sp>
        <p:nvSpPr>
          <p:cNvPr id="20" name="Rectangle 19"/>
          <p:cNvSpPr/>
          <p:nvPr/>
        </p:nvSpPr>
        <p:spPr>
          <a:xfrm>
            <a:off x="424543" y="305943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smtClean="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smtClean="0">
                <a:solidFill>
                  <a:srgbClr val="FF0000"/>
                </a:solidFill>
                <a:latin typeface="Gill Sans MT" pitchFamily="34" charset="0"/>
              </a:rPr>
              <a:t>DNK detektivka</a:t>
            </a:r>
            <a:endParaRPr lang="sl-SI" dirty="0">
              <a:solidFill>
                <a:srgbClr val="FF0000"/>
              </a:solidFill>
              <a:latin typeface="Gill Sans MT" pitchFamily="34" charset="0"/>
            </a:endParaRP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1</a:t>
            </a:r>
            <a:endParaRPr lang="en-US" sz="5000" dirty="0">
              <a:solidFill>
                <a:srgbClr val="EEECE1">
                  <a:lumMod val="75000"/>
                </a:srgbClr>
              </a:solidFill>
              <a:latin typeface="Calisto MT" pitchFamily="18" charset="0"/>
            </a:endParaRP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75000"/>
                  </a:schemeClr>
                </a:solidFill>
                <a:latin typeface="Gill Sans MT" pitchFamily="34" charset="0"/>
              </a:rPr>
              <a:t>O KNJIGI</a:t>
            </a:r>
            <a:endParaRPr lang="sl-SI" sz="2200" dirty="0">
              <a:solidFill>
                <a:schemeClr val="accent6">
                  <a:lumMod val="75000"/>
                </a:schemeClr>
              </a:solidFill>
              <a:latin typeface="Gill Sans MT" pitchFamily="34" charset="0"/>
            </a:endParaRP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2</a:t>
            </a:r>
            <a:endParaRPr lang="en-US" sz="5000" dirty="0">
              <a:solidFill>
                <a:srgbClr val="EEECE1">
                  <a:lumMod val="75000"/>
                </a:srgbClr>
              </a:solidFill>
              <a:latin typeface="Calisto MT" pitchFamily="18" charset="0"/>
            </a:endParaRP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50000"/>
                  </a:schemeClr>
                </a:solidFill>
                <a:latin typeface="Gill Sans MT" pitchFamily="34" charset="0"/>
              </a:rPr>
              <a:t>IZ KNJIGE</a:t>
            </a:r>
            <a:endParaRPr lang="sl-SI" sz="2200" dirty="0">
              <a:solidFill>
                <a:schemeClr val="accent6">
                  <a:lumMod val="50000"/>
                </a:schemeClr>
              </a:solidFill>
              <a:latin typeface="Gill Sans MT" pitchFamily="34" charset="0"/>
            </a:endParaRP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3</a:t>
            </a:r>
            <a:endParaRPr lang="en-US" sz="5000" dirty="0">
              <a:solidFill>
                <a:srgbClr val="EEECE1">
                  <a:lumMod val="75000"/>
                </a:srgbClr>
              </a:solidFill>
              <a:latin typeface="Calisto MT" pitchFamily="18" charset="0"/>
            </a:endParaRP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9" name="Slika 8"/>
          <p:cNvPicPr>
            <a:picLocks noChangeAspect="1"/>
          </p:cNvPicPr>
          <p:nvPr/>
        </p:nvPicPr>
        <p:blipFill>
          <a:blip r:embed="rId6"/>
          <a:stretch>
            <a:fillRect/>
          </a:stretch>
        </p:blipFill>
        <p:spPr>
          <a:xfrm>
            <a:off x="723900" y="581418"/>
            <a:ext cx="1652159" cy="1408298"/>
          </a:xfrm>
          <a:prstGeom prst="rect">
            <a:avLst/>
          </a:prstGeom>
        </p:spPr>
      </p:pic>
      <p:pic>
        <p:nvPicPr>
          <p:cNvPr id="3" name="Slika 2"/>
          <p:cNvPicPr>
            <a:picLocks noChangeAspect="1"/>
          </p:cNvPicPr>
          <p:nvPr/>
        </p:nvPicPr>
        <p:blipFill>
          <a:blip r:embed="rId7"/>
          <a:stretch>
            <a:fillRect/>
          </a:stretch>
        </p:blipFill>
        <p:spPr>
          <a:xfrm>
            <a:off x="350396" y="3099202"/>
            <a:ext cx="2697604" cy="3754165"/>
          </a:xfrm>
          <a:prstGeom prst="rect">
            <a:avLst/>
          </a:prstGeom>
        </p:spPr>
      </p:pic>
      <p:sp>
        <p:nvSpPr>
          <p:cNvPr id="21" name="Rectangle 13"/>
          <p:cNvSpPr/>
          <p:nvPr/>
        </p:nvSpPr>
        <p:spPr>
          <a:xfrm>
            <a:off x="5213336" y="3138016"/>
            <a:ext cx="354966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smtClean="0">
                <a:solidFill>
                  <a:schemeClr val="accent6"/>
                </a:solidFill>
                <a:latin typeface="Gill Sans MT" pitchFamily="34" charset="0"/>
              </a:rPr>
              <a:t>V </a:t>
            </a:r>
            <a:r>
              <a:rPr lang="sl-SI" sz="1400" dirty="0">
                <a:solidFill>
                  <a:schemeClr val="accent6"/>
                </a:solidFill>
                <a:latin typeface="Gill Sans MT" pitchFamily="34" charset="0"/>
              </a:rPr>
              <a:t>jedru skoraj vsake celice našega telesa je molekula DNK, sestavljena iz 3 milijard enot. Med drugim vsebuje tudi zapis: "Oblikujejo naj se dve nogi, dve roki, dvoje oči in nos." Toda, kaj je pravzaprav DNK? In kako se lahko tako dolga molekula zvije v tako majhno jedro?</a:t>
            </a:r>
          </a:p>
          <a:p>
            <a:endParaRPr lang="sl-SI" sz="1400" dirty="0">
              <a:solidFill>
                <a:schemeClr val="accent6"/>
              </a:solidFill>
              <a:latin typeface="Gill Sans MT" pitchFamily="34" charset="0"/>
            </a:endParaRPr>
          </a:p>
          <a:p>
            <a:r>
              <a:rPr lang="sl-SI" sz="1400" dirty="0">
                <a:solidFill>
                  <a:schemeClr val="accent6"/>
                </a:solidFill>
                <a:latin typeface="Gill Sans MT" pitchFamily="34" charset="0"/>
              </a:rPr>
              <a:t>DNK detektivka je razkrila skrivnost našega genskega zapisa. Ob reševanju primera boš ugotovil, zakaj smo ljudje bolj podobni muham in mišim kot bi si mislil, in kako je uporabljen povoj znanstvenikom pomagal razrešiti skrivnost človeškega DNK zapisa.</a:t>
            </a:r>
            <a:endParaRPr lang="sl-SI" sz="1400" dirty="0" smtClean="0">
              <a:solidFill>
                <a:schemeClr val="accent6"/>
              </a:solidFill>
              <a:latin typeface="Gill Sans MT" pitchFamily="34" charset="0"/>
            </a:endParaRPr>
          </a:p>
        </p:txBody>
      </p:sp>
    </p:spTree>
    <p:extLst>
      <p:ext uri="{BB962C8B-B14F-4D97-AF65-F5344CB8AC3E}">
        <p14:creationId xmlns:p14="http://schemas.microsoft.com/office/powerpoint/2010/main" val="113241107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smtClean="0">
                <a:solidFill>
                  <a:srgbClr val="FF0000"/>
                </a:solidFill>
                <a:latin typeface="Gill Sans MT" pitchFamily="34" charset="0"/>
              </a:rPr>
              <a:t>Fermentirani </a:t>
            </a:r>
            <a:r>
              <a:rPr lang="sl-SI" sz="1400" dirty="0">
                <a:solidFill>
                  <a:srgbClr val="FF0000"/>
                </a:solidFill>
                <a:latin typeface="Gill Sans MT" pitchFamily="34" charset="0"/>
              </a:rPr>
              <a:t>pripravki vsebujejo veliko količino koristnih bakterij, ki se pri prehranjevanju ponovno naselijo v našem črevesju, s čimer se poveča biotska raznovrstnost črevesnega </a:t>
            </a:r>
            <a:r>
              <a:rPr lang="sl-SI" sz="1400" dirty="0" err="1">
                <a:solidFill>
                  <a:srgbClr val="FF0000"/>
                </a:solidFill>
                <a:latin typeface="Gill Sans MT" pitchFamily="34" charset="0"/>
              </a:rPr>
              <a:t>mikrobioma</a:t>
            </a:r>
            <a:r>
              <a:rPr lang="sl-SI" sz="1400" dirty="0">
                <a:solidFill>
                  <a:srgbClr val="FF0000"/>
                </a:solidFill>
                <a:latin typeface="Gill Sans MT" pitchFamily="34" charset="0"/>
              </a:rPr>
              <a:t>. Fermentirana hrana bo pripomogla k lažji prebavljivosti surovih sestavin, zaradi česar bo naš prebavni sistem lažje absorbiral vitamine in minerale.</a:t>
            </a:r>
            <a:endParaRPr lang="sl-SI" sz="1400" dirty="0" smtClean="0">
              <a:solidFill>
                <a:srgbClr val="FF0000"/>
              </a:solidFill>
              <a:latin typeface="Gill Sans MT" pitchFamily="34" charset="0"/>
            </a:endParaRPr>
          </a:p>
        </p:txBody>
      </p:sp>
      <p:sp>
        <p:nvSpPr>
          <p:cNvPr id="18" name="Rectangle 17"/>
          <p:cNvSpPr/>
          <p:nvPr/>
        </p:nvSpPr>
        <p:spPr>
          <a:xfrm>
            <a:off x="2586794" y="3137010"/>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smtClean="0">
                <a:solidFill>
                  <a:schemeClr val="accent3">
                    <a:lumMod val="75000"/>
                  </a:schemeClr>
                </a:solidFill>
                <a:latin typeface="Gill Sans MT" pitchFamily="34" charset="0"/>
              </a:rPr>
              <a:t>V </a:t>
            </a:r>
            <a:r>
              <a:rPr lang="sl-SI" sz="1400" dirty="0">
                <a:solidFill>
                  <a:schemeClr val="accent3">
                    <a:lumMod val="75000"/>
                  </a:schemeClr>
                </a:solidFill>
                <a:latin typeface="Gill Sans MT" pitchFamily="34" charset="0"/>
              </a:rPr>
              <a:t>knjigi so razložene osnove naravnega kisanja, poleg tega pa so podani tudi nasveti o številnih zdravilnih učinkih, ki jih s seboj prinaša ta starodavni način obdelave živil, in s tem o dobrobiti za naše telo ob vključitvi fermentirane hrane v vsakodnevne prehranjevalne navade. </a:t>
            </a:r>
          </a:p>
        </p:txBody>
      </p:sp>
      <p:sp>
        <p:nvSpPr>
          <p:cNvPr id="20" name="Rectangle 19"/>
          <p:cNvSpPr/>
          <p:nvPr/>
        </p:nvSpPr>
        <p:spPr>
          <a:xfrm>
            <a:off x="424543" y="305943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smtClean="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smtClean="0">
                <a:solidFill>
                  <a:srgbClr val="FF0000"/>
                </a:solidFill>
                <a:latin typeface="Gill Sans MT" pitchFamily="34" charset="0"/>
              </a:rPr>
              <a:t>Fermentirajmo!</a:t>
            </a:r>
            <a:endParaRPr lang="sl-SI" dirty="0">
              <a:solidFill>
                <a:srgbClr val="FF0000"/>
              </a:solidFill>
              <a:latin typeface="Gill Sans MT" pitchFamily="34" charset="0"/>
            </a:endParaRP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1</a:t>
            </a:r>
            <a:endParaRPr lang="en-US" sz="5000" dirty="0">
              <a:solidFill>
                <a:srgbClr val="EEECE1">
                  <a:lumMod val="75000"/>
                </a:srgbClr>
              </a:solidFill>
              <a:latin typeface="Calisto MT" pitchFamily="18" charset="0"/>
            </a:endParaRP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75000"/>
                  </a:schemeClr>
                </a:solidFill>
                <a:latin typeface="Gill Sans MT" pitchFamily="34" charset="0"/>
              </a:rPr>
              <a:t>O KNJIGI</a:t>
            </a:r>
            <a:endParaRPr lang="sl-SI" sz="2200" dirty="0">
              <a:solidFill>
                <a:schemeClr val="accent6">
                  <a:lumMod val="75000"/>
                </a:schemeClr>
              </a:solidFill>
              <a:latin typeface="Gill Sans MT" pitchFamily="34" charset="0"/>
            </a:endParaRP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2</a:t>
            </a:r>
            <a:endParaRPr lang="en-US" sz="5000" dirty="0">
              <a:solidFill>
                <a:srgbClr val="EEECE1">
                  <a:lumMod val="75000"/>
                </a:srgbClr>
              </a:solidFill>
              <a:latin typeface="Calisto MT" pitchFamily="18" charset="0"/>
            </a:endParaRP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50000"/>
                  </a:schemeClr>
                </a:solidFill>
                <a:latin typeface="Gill Sans MT" pitchFamily="34" charset="0"/>
              </a:rPr>
              <a:t>IZ KNJIGE</a:t>
            </a:r>
            <a:endParaRPr lang="sl-SI" sz="2200" dirty="0">
              <a:solidFill>
                <a:schemeClr val="accent6">
                  <a:lumMod val="50000"/>
                </a:schemeClr>
              </a:solidFill>
              <a:latin typeface="Gill Sans MT" pitchFamily="34" charset="0"/>
            </a:endParaRP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3</a:t>
            </a:r>
            <a:endParaRPr lang="en-US" sz="5000" dirty="0">
              <a:solidFill>
                <a:srgbClr val="EEECE1">
                  <a:lumMod val="75000"/>
                </a:srgbClr>
              </a:solidFill>
              <a:latin typeface="Calisto MT" pitchFamily="18" charset="0"/>
            </a:endParaRP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5" name="Slika 4"/>
          <p:cNvPicPr>
            <a:picLocks noChangeAspect="1"/>
          </p:cNvPicPr>
          <p:nvPr/>
        </p:nvPicPr>
        <p:blipFill>
          <a:blip r:embed="rId6"/>
          <a:stretch>
            <a:fillRect/>
          </a:stretch>
        </p:blipFill>
        <p:spPr>
          <a:xfrm>
            <a:off x="456541" y="643890"/>
            <a:ext cx="1652159" cy="1408298"/>
          </a:xfrm>
          <a:prstGeom prst="rect">
            <a:avLst/>
          </a:prstGeom>
        </p:spPr>
      </p:pic>
      <p:pic>
        <p:nvPicPr>
          <p:cNvPr id="3" name="Slika 2"/>
          <p:cNvPicPr>
            <a:picLocks noChangeAspect="1"/>
          </p:cNvPicPr>
          <p:nvPr/>
        </p:nvPicPr>
        <p:blipFill>
          <a:blip r:embed="rId7"/>
          <a:stretch>
            <a:fillRect/>
          </a:stretch>
        </p:blipFill>
        <p:spPr>
          <a:xfrm>
            <a:off x="459969" y="3175651"/>
            <a:ext cx="2535424" cy="3133670"/>
          </a:xfrm>
          <a:prstGeom prst="rect">
            <a:avLst/>
          </a:prstGeom>
        </p:spPr>
      </p:pic>
    </p:spTree>
    <p:extLst>
      <p:ext uri="{BB962C8B-B14F-4D97-AF65-F5344CB8AC3E}">
        <p14:creationId xmlns:p14="http://schemas.microsoft.com/office/powerpoint/2010/main" val="159257056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400" dirty="0" smtClean="0">
              <a:solidFill>
                <a:schemeClr val="accent2"/>
              </a:solidFill>
              <a:latin typeface="Gill Sans MT" pitchFamily="34" charset="0"/>
            </a:endParaRPr>
          </a:p>
        </p:txBody>
      </p:sp>
      <p:sp>
        <p:nvSpPr>
          <p:cNvPr id="18" name="Rectangle 17"/>
          <p:cNvSpPr/>
          <p:nvPr/>
        </p:nvSpPr>
        <p:spPr>
          <a:xfrm>
            <a:off x="2555776" y="3137010"/>
            <a:ext cx="3305723"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smtClean="0">
                <a:solidFill>
                  <a:srgbClr val="00B050"/>
                </a:solidFill>
                <a:latin typeface="Gill Sans MT" pitchFamily="34" charset="0"/>
              </a:rPr>
              <a:t>Zgodba </a:t>
            </a:r>
            <a:r>
              <a:rPr lang="sl-SI" sz="1400" dirty="0">
                <a:solidFill>
                  <a:srgbClr val="00B050"/>
                </a:solidFill>
                <a:latin typeface="Gill Sans MT" pitchFamily="34" charset="0"/>
              </a:rPr>
              <a:t>je polna empatije in ljubezni do narave in živih bitij. Otroci se skozi besedilo srečajo s potrebami rastlin za življenje, rast in razmnoževanje, ki so osnovni življenjski procesi. Hkrati jim besedilo pove, da je za izpolnitev želja potrebno nekaj narediti, da smo za svoj trud nagrajeni, da narava dobro z dobrim vrača, da moramo misliti tudi na potrebe drugih in jim v pomanjkanju pomagati.</a:t>
            </a:r>
          </a:p>
          <a:p>
            <a:r>
              <a:rPr lang="sl-SI" sz="1400" dirty="0" smtClean="0">
                <a:solidFill>
                  <a:srgbClr val="00B050"/>
                </a:solidFill>
                <a:latin typeface="Gill Sans MT" pitchFamily="34" charset="0"/>
              </a:rPr>
              <a:t> </a:t>
            </a:r>
            <a:endParaRPr lang="sl-SI" sz="1400" dirty="0">
              <a:solidFill>
                <a:srgbClr val="00B050"/>
              </a:solidFill>
              <a:latin typeface="Gill Sans MT" pitchFamily="34" charset="0"/>
            </a:endParaRPr>
          </a:p>
        </p:txBody>
      </p:sp>
      <p:sp>
        <p:nvSpPr>
          <p:cNvPr id="20" name="Rectangle 19"/>
          <p:cNvSpPr/>
          <p:nvPr/>
        </p:nvSpPr>
        <p:spPr>
          <a:xfrm>
            <a:off x="424543" y="305943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smtClean="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smtClean="0">
                <a:solidFill>
                  <a:srgbClr val="FF0000"/>
                </a:solidFill>
                <a:latin typeface="Gill Sans MT" pitchFamily="34" charset="0"/>
              </a:rPr>
              <a:t>Dvajset jabolk</a:t>
            </a:r>
            <a:endParaRPr lang="sl-SI" dirty="0">
              <a:solidFill>
                <a:srgbClr val="FF0000"/>
              </a:solidFill>
              <a:latin typeface="Gill Sans MT" pitchFamily="34" charset="0"/>
            </a:endParaRP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1</a:t>
            </a:r>
            <a:endParaRPr lang="en-US" sz="5000" dirty="0">
              <a:solidFill>
                <a:srgbClr val="EEECE1">
                  <a:lumMod val="75000"/>
                </a:srgbClr>
              </a:solidFill>
              <a:latin typeface="Calisto MT" pitchFamily="18" charset="0"/>
            </a:endParaRP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75000"/>
                  </a:schemeClr>
                </a:solidFill>
                <a:latin typeface="Gill Sans MT" pitchFamily="34" charset="0"/>
              </a:rPr>
              <a:t>O KNJIGI</a:t>
            </a:r>
            <a:endParaRPr lang="sl-SI" sz="2200" dirty="0">
              <a:solidFill>
                <a:schemeClr val="accent6">
                  <a:lumMod val="75000"/>
                </a:schemeClr>
              </a:solidFill>
              <a:latin typeface="Gill Sans MT" pitchFamily="34" charset="0"/>
            </a:endParaRP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2</a:t>
            </a:r>
            <a:endParaRPr lang="en-US" sz="5000" dirty="0">
              <a:solidFill>
                <a:srgbClr val="EEECE1">
                  <a:lumMod val="75000"/>
                </a:srgbClr>
              </a:solidFill>
              <a:latin typeface="Calisto MT" pitchFamily="18" charset="0"/>
            </a:endParaRP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50000"/>
                  </a:schemeClr>
                </a:solidFill>
                <a:latin typeface="Gill Sans MT" pitchFamily="34" charset="0"/>
              </a:rPr>
              <a:t>IZ KNJIGE</a:t>
            </a:r>
            <a:endParaRPr lang="sl-SI" sz="2200" dirty="0">
              <a:solidFill>
                <a:schemeClr val="accent6">
                  <a:lumMod val="50000"/>
                </a:schemeClr>
              </a:solidFill>
              <a:latin typeface="Gill Sans MT" pitchFamily="34" charset="0"/>
            </a:endParaRP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3</a:t>
            </a:r>
            <a:endParaRPr lang="en-US" sz="5000" dirty="0">
              <a:solidFill>
                <a:srgbClr val="EEECE1">
                  <a:lumMod val="75000"/>
                </a:srgbClr>
              </a:solidFill>
              <a:latin typeface="Calisto MT" pitchFamily="18" charset="0"/>
            </a:endParaRP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5" name="Slika 4"/>
          <p:cNvPicPr>
            <a:picLocks noChangeAspect="1"/>
          </p:cNvPicPr>
          <p:nvPr/>
        </p:nvPicPr>
        <p:blipFill>
          <a:blip r:embed="rId6"/>
          <a:stretch>
            <a:fillRect/>
          </a:stretch>
        </p:blipFill>
        <p:spPr>
          <a:xfrm>
            <a:off x="706750" y="579550"/>
            <a:ext cx="1652159" cy="1408298"/>
          </a:xfrm>
          <a:prstGeom prst="rect">
            <a:avLst/>
          </a:prstGeom>
        </p:spPr>
      </p:pic>
      <p:pic>
        <p:nvPicPr>
          <p:cNvPr id="3" name="Slika 2"/>
          <p:cNvPicPr>
            <a:picLocks noChangeAspect="1"/>
          </p:cNvPicPr>
          <p:nvPr/>
        </p:nvPicPr>
        <p:blipFill>
          <a:blip r:embed="rId7"/>
          <a:stretch>
            <a:fillRect/>
          </a:stretch>
        </p:blipFill>
        <p:spPr>
          <a:xfrm>
            <a:off x="424543" y="3189704"/>
            <a:ext cx="2623457" cy="2543552"/>
          </a:xfrm>
          <a:prstGeom prst="rect">
            <a:avLst/>
          </a:prstGeom>
        </p:spPr>
      </p:pic>
      <p:pic>
        <p:nvPicPr>
          <p:cNvPr id="9" name="Slika 8"/>
          <p:cNvPicPr>
            <a:picLocks noChangeAspect="1"/>
          </p:cNvPicPr>
          <p:nvPr/>
        </p:nvPicPr>
        <p:blipFill>
          <a:blip r:embed="rId8"/>
          <a:stretch>
            <a:fillRect/>
          </a:stretch>
        </p:blipFill>
        <p:spPr>
          <a:xfrm>
            <a:off x="6096000" y="3127990"/>
            <a:ext cx="2567940" cy="3323199"/>
          </a:xfrm>
          <a:prstGeom prst="rect">
            <a:avLst/>
          </a:prstGeom>
        </p:spPr>
      </p:pic>
    </p:spTree>
    <p:extLst>
      <p:ext uri="{BB962C8B-B14F-4D97-AF65-F5344CB8AC3E}">
        <p14:creationId xmlns:p14="http://schemas.microsoft.com/office/powerpoint/2010/main" val="15554772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00626"/>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400" dirty="0" smtClean="0">
              <a:solidFill>
                <a:schemeClr val="accent2"/>
              </a:solidFill>
              <a:latin typeface="Gill Sans MT" pitchFamily="34" charset="0"/>
            </a:endParaRPr>
          </a:p>
        </p:txBody>
      </p:sp>
      <p:sp>
        <p:nvSpPr>
          <p:cNvPr id="18" name="Rectangle 17"/>
          <p:cNvSpPr/>
          <p:nvPr/>
        </p:nvSpPr>
        <p:spPr>
          <a:xfrm>
            <a:off x="2498531" y="3100626"/>
            <a:ext cx="3535374"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pPr algn="just"/>
            <a:r>
              <a:rPr lang="sl-SI" sz="1400" dirty="0" smtClean="0">
                <a:solidFill>
                  <a:srgbClr val="00B050"/>
                </a:solidFill>
                <a:latin typeface="Gill Sans MT" pitchFamily="34" charset="0"/>
              </a:rPr>
              <a:t>Knjiga je namenjena v prvi vrsti bralcem II</a:t>
            </a:r>
            <a:r>
              <a:rPr lang="sl-SI" sz="1400" dirty="0">
                <a:solidFill>
                  <a:srgbClr val="00B050"/>
                </a:solidFill>
                <a:latin typeface="Gill Sans MT" pitchFamily="34" charset="0"/>
              </a:rPr>
              <a:t>. In III. </a:t>
            </a:r>
            <a:r>
              <a:rPr lang="sl-SI" sz="1400" dirty="0" smtClean="0">
                <a:solidFill>
                  <a:srgbClr val="00B050"/>
                </a:solidFill>
                <a:latin typeface="Gill Sans MT" pitchFamily="34" charset="0"/>
              </a:rPr>
              <a:t>triade. Sestavljata jo  </a:t>
            </a:r>
            <a:r>
              <a:rPr lang="sl-SI" sz="1400" dirty="0">
                <a:solidFill>
                  <a:srgbClr val="00B050"/>
                </a:solidFill>
                <a:latin typeface="Gill Sans MT" pitchFamily="34" charset="0"/>
              </a:rPr>
              <a:t>dva dela. </a:t>
            </a:r>
          </a:p>
          <a:p>
            <a:pPr algn="just"/>
            <a:r>
              <a:rPr lang="sl-SI" sz="1400" dirty="0" smtClean="0">
                <a:solidFill>
                  <a:srgbClr val="00B050"/>
                </a:solidFill>
                <a:latin typeface="Gill Sans MT" pitchFamily="34" charset="0"/>
              </a:rPr>
              <a:t>Prvi </a:t>
            </a:r>
            <a:r>
              <a:rPr lang="sl-SI" sz="1400" dirty="0">
                <a:solidFill>
                  <a:srgbClr val="00B050"/>
                </a:solidFill>
                <a:latin typeface="Gill Sans MT" pitchFamily="34" charset="0"/>
              </a:rPr>
              <a:t>del predstavlja zgodba o skladatelju Jakobu, ki med žvižgajočim sprehodom obišče vaški sejem. Njegov napev k petju spodbudi petelina, ki dotlej – tako pravi prodajalec − še nikoli ni zakikirikal. Skladatelj živalco odnese domov in ob </a:t>
            </a:r>
            <a:r>
              <a:rPr lang="sl-SI" sz="1400" dirty="0" smtClean="0">
                <a:solidFill>
                  <a:srgbClr val="00B050"/>
                </a:solidFill>
                <a:latin typeface="Gill Sans MT" pitchFamily="34" charset="0"/>
              </a:rPr>
              <a:t>petju ugotovi</a:t>
            </a:r>
            <a:r>
              <a:rPr lang="sl-SI" sz="1400" dirty="0">
                <a:solidFill>
                  <a:srgbClr val="00B050"/>
                </a:solidFill>
                <a:latin typeface="Gill Sans MT" pitchFamily="34" charset="0"/>
              </a:rPr>
              <a:t>, da gre za izjemno nadarjenega petelina, ki ga je treba pisati z veliko začetnico</a:t>
            </a:r>
            <a:r>
              <a:rPr lang="sl-SI" sz="1400" dirty="0" smtClean="0">
                <a:solidFill>
                  <a:srgbClr val="00B050"/>
                </a:solidFill>
                <a:latin typeface="Gill Sans MT" pitchFamily="34" charset="0"/>
              </a:rPr>
              <a:t>.</a:t>
            </a:r>
            <a:endParaRPr lang="sl-SI" sz="1400" dirty="0">
              <a:solidFill>
                <a:srgbClr val="00B050"/>
              </a:solidFill>
              <a:latin typeface="Gill Sans MT" pitchFamily="34" charset="0"/>
            </a:endParaRPr>
          </a:p>
          <a:p>
            <a:pPr algn="just"/>
            <a:r>
              <a:rPr lang="sl-SI" sz="1400" dirty="0">
                <a:solidFill>
                  <a:srgbClr val="00B050"/>
                </a:solidFill>
                <a:latin typeface="Gill Sans MT" pitchFamily="34" charset="0"/>
              </a:rPr>
              <a:t>Drugi del govori o življenju in delu skladatelja </a:t>
            </a:r>
            <a:r>
              <a:rPr lang="sl-SI" sz="1400" dirty="0" smtClean="0">
                <a:solidFill>
                  <a:srgbClr val="00B050"/>
                </a:solidFill>
                <a:latin typeface="Gill Sans MT" pitchFamily="34" charset="0"/>
              </a:rPr>
              <a:t>Gallusa.</a:t>
            </a:r>
            <a:endParaRPr lang="sl-SI" sz="1400" dirty="0">
              <a:solidFill>
                <a:srgbClr val="00B050"/>
              </a:solidFill>
              <a:latin typeface="Gill Sans MT" pitchFamily="34" charset="0"/>
            </a:endParaRPr>
          </a:p>
        </p:txBody>
      </p:sp>
      <p:sp>
        <p:nvSpPr>
          <p:cNvPr id="20" name="Rectangle 19"/>
          <p:cNvSpPr/>
          <p:nvPr/>
        </p:nvSpPr>
        <p:spPr>
          <a:xfrm>
            <a:off x="-540568" y="3048000"/>
            <a:ext cx="3185686"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200" dirty="0">
              <a:solidFill>
                <a:prstClr val="white">
                  <a:lumMod val="50000"/>
                </a:prstClr>
              </a:solidFill>
              <a:latin typeface="Gill Sans MT" panose="020B0502020104020203" pitchFamily="34" charset="-18"/>
            </a:endParaRPr>
          </a:p>
        </p:txBody>
      </p:sp>
      <p:sp>
        <p:nvSpPr>
          <p:cNvPr id="6" name="Rectangle 5"/>
          <p:cNvSpPr/>
          <p:nvPr/>
        </p:nvSpPr>
        <p:spPr>
          <a:xfrm>
            <a:off x="393557" y="207645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1600" dirty="0" smtClean="0">
                <a:solidFill>
                  <a:srgbClr val="FF0000"/>
                </a:solidFill>
                <a:latin typeface="Gill Sans MT" pitchFamily="34" charset="0"/>
              </a:rPr>
              <a:t>Glasbeni genij Kranjski Petelin</a:t>
            </a:r>
            <a:endParaRPr lang="sl-SI" sz="1600" dirty="0">
              <a:solidFill>
                <a:srgbClr val="FF0000"/>
              </a:solidFill>
              <a:latin typeface="Gill Sans MT" pitchFamily="34" charset="0"/>
            </a:endParaRP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1</a:t>
            </a:r>
            <a:endParaRPr lang="en-US" sz="5000" dirty="0">
              <a:solidFill>
                <a:srgbClr val="EEECE1">
                  <a:lumMod val="75000"/>
                </a:srgbClr>
              </a:solidFill>
              <a:latin typeface="Calisto MT" pitchFamily="18" charset="0"/>
            </a:endParaRP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209293" y="2066165"/>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75000"/>
                  </a:schemeClr>
                </a:solidFill>
                <a:latin typeface="Gill Sans MT" pitchFamily="34" charset="0"/>
              </a:rPr>
              <a:t>O KNJIGI</a:t>
            </a:r>
            <a:endParaRPr lang="sl-SI" sz="2200" dirty="0">
              <a:solidFill>
                <a:schemeClr val="accent6">
                  <a:lumMod val="75000"/>
                </a:schemeClr>
              </a:solidFill>
              <a:latin typeface="Gill Sans MT" pitchFamily="34" charset="0"/>
            </a:endParaRPr>
          </a:p>
        </p:txBody>
      </p:sp>
      <p:sp>
        <p:nvSpPr>
          <p:cNvPr id="12" name="TextBox 11"/>
          <p:cNvSpPr txBox="1"/>
          <p:nvPr/>
        </p:nvSpPr>
        <p:spPr>
          <a:xfrm>
            <a:off x="3290628" y="1959199"/>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2</a:t>
            </a:r>
            <a:endParaRPr lang="en-US" sz="5000" dirty="0">
              <a:solidFill>
                <a:srgbClr val="EEECE1">
                  <a:lumMod val="75000"/>
                </a:srgbClr>
              </a:solidFill>
              <a:latin typeface="Calisto MT" pitchFamily="18" charset="0"/>
            </a:endParaRP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smtClean="0">
                <a:solidFill>
                  <a:schemeClr val="accent6">
                    <a:lumMod val="50000"/>
                  </a:schemeClr>
                </a:solidFill>
                <a:latin typeface="Gill Sans MT" pitchFamily="34" charset="0"/>
              </a:rPr>
              <a:t>IZ KNJIGE</a:t>
            </a:r>
            <a:endParaRPr lang="sl-SI" sz="2200" dirty="0">
              <a:solidFill>
                <a:schemeClr val="accent6">
                  <a:lumMod val="50000"/>
                </a:schemeClr>
              </a:solidFill>
              <a:latin typeface="Gill Sans MT" pitchFamily="34" charset="0"/>
            </a:endParaRP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smtClean="0">
                <a:solidFill>
                  <a:srgbClr val="EEECE1">
                    <a:lumMod val="75000"/>
                  </a:srgbClr>
                </a:solidFill>
                <a:latin typeface="Calisto MT" pitchFamily="18" charset="0"/>
              </a:rPr>
              <a:t>3</a:t>
            </a:r>
            <a:endParaRPr lang="en-US" sz="5000" dirty="0">
              <a:solidFill>
                <a:srgbClr val="EEECE1">
                  <a:lumMod val="75000"/>
                </a:srgbClr>
              </a:solidFill>
              <a:latin typeface="Calisto MT" pitchFamily="18" charset="0"/>
            </a:endParaRP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3" name="Slika 2"/>
          <p:cNvPicPr>
            <a:picLocks noChangeAspect="1"/>
          </p:cNvPicPr>
          <p:nvPr/>
        </p:nvPicPr>
        <p:blipFill>
          <a:blip r:embed="rId6"/>
          <a:stretch>
            <a:fillRect/>
          </a:stretch>
        </p:blipFill>
        <p:spPr>
          <a:xfrm>
            <a:off x="673529" y="569165"/>
            <a:ext cx="1652159" cy="1408298"/>
          </a:xfrm>
          <a:prstGeom prst="rect">
            <a:avLst/>
          </a:prstGeom>
        </p:spPr>
      </p:pic>
      <p:pic>
        <p:nvPicPr>
          <p:cNvPr id="5" name="Slika 4"/>
          <p:cNvPicPr>
            <a:picLocks noChangeAspect="1"/>
          </p:cNvPicPr>
          <p:nvPr/>
        </p:nvPicPr>
        <p:blipFill>
          <a:blip r:embed="rId7"/>
          <a:stretch>
            <a:fillRect/>
          </a:stretch>
        </p:blipFill>
        <p:spPr>
          <a:xfrm>
            <a:off x="435467" y="3062211"/>
            <a:ext cx="2603588" cy="3645024"/>
          </a:xfrm>
          <a:prstGeom prst="rect">
            <a:avLst/>
          </a:prstGeom>
        </p:spPr>
      </p:pic>
      <p:pic>
        <p:nvPicPr>
          <p:cNvPr id="9" name="Slika 8"/>
          <p:cNvPicPr>
            <a:picLocks noChangeAspect="1"/>
          </p:cNvPicPr>
          <p:nvPr/>
        </p:nvPicPr>
        <p:blipFill>
          <a:blip r:embed="rId8"/>
          <a:stretch>
            <a:fillRect/>
          </a:stretch>
        </p:blipFill>
        <p:spPr>
          <a:xfrm>
            <a:off x="6296480" y="3153252"/>
            <a:ext cx="2538559" cy="3553983"/>
          </a:xfrm>
          <a:prstGeom prst="rect">
            <a:avLst/>
          </a:prstGeom>
        </p:spPr>
      </p:pic>
    </p:spTree>
    <p:extLst>
      <p:ext uri="{BB962C8B-B14F-4D97-AF65-F5344CB8AC3E}">
        <p14:creationId xmlns:p14="http://schemas.microsoft.com/office/powerpoint/2010/main" val="213664724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B51597A-D120-4D6E-981F-4B402354B2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Slika s tremi stolpci z besedilom</Template>
  <TotalTime>0</TotalTime>
  <Words>1182</Words>
  <Application>Microsoft Office PowerPoint</Application>
  <PresentationFormat>Diaprojekcija na zaslonu (4:3)</PresentationFormat>
  <Paragraphs>106</Paragraphs>
  <Slides>10</Slides>
  <Notes>10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10</vt:i4>
      </vt:variant>
    </vt:vector>
  </HeadingPairs>
  <TitlesOfParts>
    <vt:vector size="15" baseType="lpstr">
      <vt:lpstr>Arial</vt:lpstr>
      <vt:lpstr>Calibri</vt:lpstr>
      <vt:lpstr>Calisto MT</vt:lpstr>
      <vt:lpstr>Gill Sans MT</vt:lpstr>
      <vt:lpstr>1_Office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2020-12-07T11:46:11Z</dcterms:created>
  <dcterms:modified xsi:type="dcterms:W3CDTF">2023-03-28T07:13:44Z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TC018814419991</vt:lpwstr>
  </property>
</Properties>
</file>