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7"/>
  </p:notesMasterIdLst>
  <p:sldIdLst>
    <p:sldId id="300" r:id="rId3"/>
    <p:sldId id="256" r:id="rId4"/>
    <p:sldId id="298" r:id="rId5"/>
    <p:sldId id="299" r:id="rId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CA57"/>
    <a:srgbClr val="D41AC7"/>
    <a:srgbClr val="CD21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81" autoAdjust="0"/>
    <p:restoredTop sz="74613" autoAdjust="0"/>
  </p:normalViewPr>
  <p:slideViewPr>
    <p:cSldViewPr showGuides="1">
      <p:cViewPr varScale="1">
        <p:scale>
          <a:sx n="84" d="100"/>
          <a:sy n="84" d="100"/>
        </p:scale>
        <p:origin x="2262"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notesMaster" Target="notesMasters/notesMaster1.xml"/><Relationship Id="rId2" Type="http://schemas.openxmlformats.org/officeDocument/2006/relationships/slideMaster" Target="slideMasters/slide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A7AF71-3194-4237-A305-7D1955EDEB0C}" type="datetimeFigureOut">
              <a:rPr lang="en-US" smtClean="0"/>
              <a:t>2/18/2025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DD8054-7F9B-4ACB-B971-667A2E275AF8}" type="slidenum">
              <a:rPr lang="en-US" smtClean="0"/>
              <a:t>‹#›</a:t>
            </a:fld>
            <a:endParaRPr lang="en-US"/>
          </a:p>
        </p:txBody>
      </p:sp>
    </p:spTree>
    <p:extLst>
      <p:ext uri="{BB962C8B-B14F-4D97-AF65-F5344CB8AC3E}">
        <p14:creationId xmlns:p14="http://schemas.microsoft.com/office/powerpoint/2010/main" val="2902535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a:noAutofit/>
          </a:bodyPr>
          <a:lstStyle/>
          <a:p>
            <a:endParaRPr lang="en-US" sz="1200" dirty="0"/>
          </a:p>
        </p:txBody>
      </p:sp>
      <p:sp>
        <p:nvSpPr>
          <p:cNvPr id="6" name="Slide Image Placeholder 5"/>
          <p:cNvSpPr>
            <a:spLocks noGrp="1" noRot="1" noChangeAspect="1"/>
          </p:cNvSpPr>
          <p:nvPr>
            <p:ph type="sldImg"/>
          </p:nvPr>
        </p:nvSpPr>
        <p:spPr>
          <a:xfrm>
            <a:off x="533400" y="460375"/>
            <a:ext cx="3144838" cy="2359025"/>
          </a:xfrm>
        </p:spPr>
      </p:sp>
    </p:spTree>
    <p:extLst>
      <p:ext uri="{BB962C8B-B14F-4D97-AF65-F5344CB8AC3E}">
        <p14:creationId xmlns:p14="http://schemas.microsoft.com/office/powerpoint/2010/main" val="2390312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a:noAutofit/>
          </a:bodyPr>
          <a:lstStyle/>
          <a:p>
            <a:endParaRPr lang="en-US" sz="1200" dirty="0"/>
          </a:p>
        </p:txBody>
      </p:sp>
      <p:sp>
        <p:nvSpPr>
          <p:cNvPr id="6" name="Slide Image Placeholder 5"/>
          <p:cNvSpPr>
            <a:spLocks noGrp="1" noRot="1" noChangeAspect="1"/>
          </p:cNvSpPr>
          <p:nvPr>
            <p:ph type="sldImg"/>
          </p:nvPr>
        </p:nvSpPr>
        <p:spPr>
          <a:xfrm>
            <a:off x="533400" y="460375"/>
            <a:ext cx="3144838" cy="2359025"/>
          </a:xfrm>
        </p:spPr>
      </p:sp>
    </p:spTree>
    <p:extLst>
      <p:ext uri="{BB962C8B-B14F-4D97-AF65-F5344CB8AC3E}">
        <p14:creationId xmlns:p14="http://schemas.microsoft.com/office/powerpoint/2010/main" val="2388803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a:noAutofit/>
          </a:bodyPr>
          <a:lstStyle/>
          <a:p>
            <a:endParaRPr lang="en-US" sz="1200" dirty="0"/>
          </a:p>
        </p:txBody>
      </p:sp>
      <p:sp>
        <p:nvSpPr>
          <p:cNvPr id="6" name="Slide Image Placeholder 5"/>
          <p:cNvSpPr>
            <a:spLocks noGrp="1" noRot="1" noChangeAspect="1"/>
          </p:cNvSpPr>
          <p:nvPr>
            <p:ph type="sldImg"/>
          </p:nvPr>
        </p:nvSpPr>
        <p:spPr>
          <a:xfrm>
            <a:off x="533400" y="460375"/>
            <a:ext cx="3144838" cy="2359025"/>
          </a:xfrm>
        </p:spPr>
      </p:sp>
    </p:spTree>
    <p:extLst>
      <p:ext uri="{BB962C8B-B14F-4D97-AF65-F5344CB8AC3E}">
        <p14:creationId xmlns:p14="http://schemas.microsoft.com/office/powerpoint/2010/main" val="1542953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a:noAutofit/>
          </a:bodyPr>
          <a:lstStyle/>
          <a:p>
            <a:endParaRPr lang="en-US" sz="1200" dirty="0"/>
          </a:p>
        </p:txBody>
      </p:sp>
      <p:sp>
        <p:nvSpPr>
          <p:cNvPr id="6" name="Slide Image Placeholder 5"/>
          <p:cNvSpPr>
            <a:spLocks noGrp="1" noRot="1" noChangeAspect="1"/>
          </p:cNvSpPr>
          <p:nvPr>
            <p:ph type="sldImg"/>
          </p:nvPr>
        </p:nvSpPr>
        <p:spPr>
          <a:xfrm>
            <a:off x="533400" y="460375"/>
            <a:ext cx="3144838" cy="2359025"/>
          </a:xfrm>
        </p:spPr>
      </p:sp>
    </p:spTree>
    <p:extLst>
      <p:ext uri="{BB962C8B-B14F-4D97-AF65-F5344CB8AC3E}">
        <p14:creationId xmlns:p14="http://schemas.microsoft.com/office/powerpoint/2010/main" val="1393030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CD5785-8A43-4CC4-A705-D4AA7E8DB57F}" type="datetimeFigureOut">
              <a:rPr lang="en-US" smtClean="0">
                <a:solidFill>
                  <a:prstClr val="black">
                    <a:tint val="75000"/>
                  </a:prstClr>
                </a:solidFill>
              </a:rPr>
              <a:pPr/>
              <a:t>2/18/2025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l-SI"/>
              <a:t>Uredite slog naslova matrice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CD5785-8A43-4CC4-A705-D4AA7E8DB57F}" type="datetimeFigureOut">
              <a:rPr lang="en-US" smtClean="0">
                <a:solidFill>
                  <a:prstClr val="black">
                    <a:tint val="75000"/>
                  </a:prstClr>
                </a:solidFill>
              </a:rPr>
              <a:pPr/>
              <a:t>2/18/2025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46574170"/>
      </p:ext>
    </p:extLst>
  </p:cSld>
  <p:clrMap bg1="lt1" tx1="dk1" bg2="lt2" tx2="dk2" accent1="accent1" accent2="accent2" accent3="accent3" accent4="accent4" accent5="accent5" accent6="accent6" hlink="hlink" folHlink="folHlink"/>
  <p:sldLayoutIdLst>
    <p:sldLayoutId id="214748364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Rectangle 13"/>
          <p:cNvSpPr/>
          <p:nvPr/>
        </p:nvSpPr>
        <p:spPr>
          <a:xfrm>
            <a:off x="5436096" y="3132885"/>
            <a:ext cx="3326904" cy="3759405"/>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endParaRPr lang="sl-SI" sz="1600" dirty="0">
              <a:solidFill>
                <a:schemeClr val="accent2"/>
              </a:solidFill>
              <a:latin typeface="Gill Sans MT" pitchFamily="34" charset="0"/>
            </a:endParaRPr>
          </a:p>
        </p:txBody>
      </p:sp>
      <p:sp>
        <p:nvSpPr>
          <p:cNvPr id="18" name="Rectangle 17"/>
          <p:cNvSpPr/>
          <p:nvPr/>
        </p:nvSpPr>
        <p:spPr>
          <a:xfrm>
            <a:off x="2521140" y="3046576"/>
            <a:ext cx="3340359" cy="372099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1400">
                <a:solidFill>
                  <a:srgbClr val="00B0F0"/>
                </a:solidFill>
                <a:latin typeface="Gill Sans MT" pitchFamily="34" charset="0"/>
              </a:rPr>
              <a:t>Knjiga Asfalt! je prva knjiga iz zbirke knjig o gradbeništvu za vse mlade ljubitelje gradbišč. Dobrodošli v svetu mešalnikov cementa, bagrov, buldožerjev, prekucnikov, ropotajočih valjev, grederjev ... Na gradbišču ni nikoli dolgočasno, kar naprej se nekaj dogaja. Vodja gradbišča Tovornik in preostala zaposlena ekipa bralca popeljejo skozi vse korake gradnje ceste. Pripoved je prežeta s številnimi podrobnostmi in dejstvi, ki bodo pritegnili zanimanje majhnih navdušencev.</a:t>
            </a:r>
            <a:endParaRPr lang="sl-SI" sz="1400" dirty="0">
              <a:solidFill>
                <a:srgbClr val="00B0F0"/>
              </a:solidFill>
              <a:latin typeface="Gill Sans MT" pitchFamily="34" charset="0"/>
            </a:endParaRPr>
          </a:p>
        </p:txBody>
      </p:sp>
      <p:sp>
        <p:nvSpPr>
          <p:cNvPr id="20" name="Rectangle 19"/>
          <p:cNvSpPr/>
          <p:nvPr/>
        </p:nvSpPr>
        <p:spPr>
          <a:xfrm>
            <a:off x="424543" y="3048000"/>
            <a:ext cx="2667000" cy="381000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2200" dirty="0">
                <a:solidFill>
                  <a:prstClr val="white">
                    <a:lumMod val="50000"/>
                  </a:prstClr>
                </a:solidFill>
                <a:latin typeface="Gill Sans MT" pitchFamily="34" charset="0"/>
              </a:rPr>
              <a:t>podbesedilo</a:t>
            </a:r>
          </a:p>
          <a:p>
            <a:endParaRPr lang="sl-SI" sz="2400" dirty="0">
              <a:solidFill>
                <a:prstClr val="white">
                  <a:lumMod val="50000"/>
                </a:prstClr>
              </a:solidFill>
              <a:latin typeface="Gill Sans MT" pitchFamily="34" charset="0"/>
            </a:endParaRPr>
          </a:p>
        </p:txBody>
      </p:sp>
      <p:sp>
        <p:nvSpPr>
          <p:cNvPr id="6" name="Rectangle 5"/>
          <p:cNvSpPr/>
          <p:nvPr/>
        </p:nvSpPr>
        <p:spPr>
          <a:xfrm>
            <a:off x="438913" y="2133600"/>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dirty="0">
                <a:solidFill>
                  <a:srgbClr val="FF0000"/>
                </a:solidFill>
                <a:latin typeface="Gill Sans MT" pitchFamily="34" charset="0"/>
              </a:rPr>
              <a:t>Asfalt!</a:t>
            </a:r>
          </a:p>
        </p:txBody>
      </p:sp>
      <p:sp>
        <p:nvSpPr>
          <p:cNvPr id="8" name="TextBox 7"/>
          <p:cNvSpPr txBox="1"/>
          <p:nvPr/>
        </p:nvSpPr>
        <p:spPr>
          <a:xfrm>
            <a:off x="381000"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1</a:t>
            </a:r>
          </a:p>
        </p:txBody>
      </p:sp>
      <p:cxnSp>
        <p:nvCxnSpPr>
          <p:cNvPr id="10" name="Straight Connector 9"/>
          <p:cNvCxnSpPr/>
          <p:nvPr/>
        </p:nvCxnSpPr>
        <p:spPr>
          <a:xfrm rot="5400000">
            <a:off x="724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descr="10739110_rattlesnakeledge.jpg"/>
          <p:cNvPicPr>
            <a:picLocks noChangeAspect="1"/>
          </p:cNvPicPr>
          <p:nvPr/>
        </p:nvPicPr>
        <p:blipFill>
          <a:blip r:embed="rId3" cstate="print"/>
          <a:srcRect/>
          <a:stretch>
            <a:fillRect/>
          </a:stretch>
        </p:blipFill>
        <p:spPr>
          <a:xfrm>
            <a:off x="381000" y="609600"/>
            <a:ext cx="8382000" cy="1351935"/>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pic>
      <p:sp>
        <p:nvSpPr>
          <p:cNvPr id="11" name="Rectangle 10"/>
          <p:cNvSpPr/>
          <p:nvPr/>
        </p:nvSpPr>
        <p:spPr>
          <a:xfrm>
            <a:off x="3194499" y="2135024"/>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a:solidFill>
                  <a:schemeClr val="accent6">
                    <a:lumMod val="75000"/>
                  </a:schemeClr>
                </a:solidFill>
                <a:latin typeface="Gill Sans MT" pitchFamily="34" charset="0"/>
              </a:rPr>
              <a:t>O KNJIGI</a:t>
            </a:r>
          </a:p>
        </p:txBody>
      </p:sp>
      <p:sp>
        <p:nvSpPr>
          <p:cNvPr id="12" name="TextBox 11"/>
          <p:cNvSpPr txBox="1"/>
          <p:nvPr/>
        </p:nvSpPr>
        <p:spPr>
          <a:xfrm>
            <a:off x="3235036"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2</a:t>
            </a:r>
          </a:p>
        </p:txBody>
      </p:sp>
      <p:cxnSp>
        <p:nvCxnSpPr>
          <p:cNvPr id="13" name="Straight Connector 12"/>
          <p:cNvCxnSpPr/>
          <p:nvPr/>
        </p:nvCxnSpPr>
        <p:spPr>
          <a:xfrm rot="5400000">
            <a:off x="3578730"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096000" y="2133600"/>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a:solidFill>
                  <a:schemeClr val="accent6">
                    <a:lumMod val="50000"/>
                  </a:schemeClr>
                </a:solidFill>
                <a:latin typeface="Gill Sans MT" pitchFamily="34" charset="0"/>
              </a:rPr>
              <a:t>IZ KNJIGE</a:t>
            </a:r>
          </a:p>
        </p:txBody>
      </p:sp>
      <p:sp>
        <p:nvSpPr>
          <p:cNvPr id="16" name="TextBox 15"/>
          <p:cNvSpPr txBox="1"/>
          <p:nvPr/>
        </p:nvSpPr>
        <p:spPr>
          <a:xfrm>
            <a:off x="6096000"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3</a:t>
            </a:r>
          </a:p>
        </p:txBody>
      </p:sp>
      <p:cxnSp>
        <p:nvCxnSpPr>
          <p:cNvPr id="17" name="Straight Connector 16"/>
          <p:cNvCxnSpPr/>
          <p:nvPr/>
        </p:nvCxnSpPr>
        <p:spPr>
          <a:xfrm rot="5400000">
            <a:off x="6439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2" name="Slika 1"/>
          <p:cNvPicPr>
            <a:picLocks noChangeAspect="1"/>
          </p:cNvPicPr>
          <p:nvPr/>
        </p:nvPicPr>
        <p:blipFill>
          <a:blip r:embed="rId4"/>
          <a:stretch>
            <a:fillRect/>
          </a:stretch>
        </p:blipFill>
        <p:spPr>
          <a:xfrm>
            <a:off x="381000" y="555550"/>
            <a:ext cx="8382000" cy="1405985"/>
          </a:xfrm>
          <a:prstGeom prst="rect">
            <a:avLst/>
          </a:prstGeom>
        </p:spPr>
      </p:pic>
      <p:pic>
        <p:nvPicPr>
          <p:cNvPr id="3" name="Slika 2"/>
          <p:cNvPicPr>
            <a:picLocks noChangeAspect="1"/>
          </p:cNvPicPr>
          <p:nvPr/>
        </p:nvPicPr>
        <p:blipFill>
          <a:blip r:embed="rId5"/>
          <a:stretch>
            <a:fillRect/>
          </a:stretch>
        </p:blipFill>
        <p:spPr>
          <a:xfrm>
            <a:off x="424544" y="587812"/>
            <a:ext cx="1555168" cy="1409701"/>
          </a:xfrm>
          <a:prstGeom prst="rect">
            <a:avLst/>
          </a:prstGeom>
        </p:spPr>
      </p:pic>
      <p:pic>
        <p:nvPicPr>
          <p:cNvPr id="4" name="Slika 3"/>
          <p:cNvPicPr>
            <a:picLocks noChangeAspect="1"/>
          </p:cNvPicPr>
          <p:nvPr/>
        </p:nvPicPr>
        <p:blipFill>
          <a:blip r:embed="rId5"/>
          <a:stretch>
            <a:fillRect/>
          </a:stretch>
        </p:blipFill>
        <p:spPr>
          <a:xfrm>
            <a:off x="3209293" y="555550"/>
            <a:ext cx="1650740" cy="1405985"/>
          </a:xfrm>
          <a:prstGeom prst="rect">
            <a:avLst/>
          </a:prstGeom>
        </p:spPr>
      </p:pic>
      <p:pic>
        <p:nvPicPr>
          <p:cNvPr id="22" name="Slika 21"/>
          <p:cNvPicPr>
            <a:picLocks noChangeAspect="1"/>
          </p:cNvPicPr>
          <p:nvPr/>
        </p:nvPicPr>
        <p:blipFill>
          <a:blip r:embed="rId6"/>
          <a:stretch>
            <a:fillRect/>
          </a:stretch>
        </p:blipFill>
        <p:spPr>
          <a:xfrm>
            <a:off x="6036167" y="632007"/>
            <a:ext cx="1488161" cy="1327192"/>
          </a:xfrm>
          <a:prstGeom prst="rect">
            <a:avLst/>
          </a:prstGeom>
        </p:spPr>
      </p:pic>
      <p:pic>
        <p:nvPicPr>
          <p:cNvPr id="9" name="Slika 8">
            <a:extLst>
              <a:ext uri="{FF2B5EF4-FFF2-40B4-BE49-F238E27FC236}">
                <a16:creationId xmlns:a16="http://schemas.microsoft.com/office/drawing/2014/main" id="{622873C3-8919-4DDA-AC46-B461E5A02096}"/>
              </a:ext>
            </a:extLst>
          </p:cNvPr>
          <p:cNvPicPr>
            <a:picLocks noChangeAspect="1"/>
          </p:cNvPicPr>
          <p:nvPr/>
        </p:nvPicPr>
        <p:blipFill>
          <a:blip r:embed="rId7"/>
          <a:stretch>
            <a:fillRect/>
          </a:stretch>
        </p:blipFill>
        <p:spPr>
          <a:xfrm>
            <a:off x="438913" y="3131461"/>
            <a:ext cx="2447925" cy="3170989"/>
          </a:xfrm>
          <a:prstGeom prst="rect">
            <a:avLst/>
          </a:prstGeom>
        </p:spPr>
      </p:pic>
      <p:pic>
        <p:nvPicPr>
          <p:cNvPr id="19" name="Slika 18">
            <a:extLst>
              <a:ext uri="{FF2B5EF4-FFF2-40B4-BE49-F238E27FC236}">
                <a16:creationId xmlns:a16="http://schemas.microsoft.com/office/drawing/2014/main" id="{56217FFB-D8FD-491C-9FCB-2FE371951E08}"/>
              </a:ext>
            </a:extLst>
          </p:cNvPr>
          <p:cNvPicPr>
            <a:picLocks noChangeAspect="1"/>
          </p:cNvPicPr>
          <p:nvPr/>
        </p:nvPicPr>
        <p:blipFill>
          <a:blip r:embed="rId8"/>
          <a:stretch>
            <a:fillRect/>
          </a:stretch>
        </p:blipFill>
        <p:spPr>
          <a:xfrm>
            <a:off x="5861498" y="3071211"/>
            <a:ext cx="2798379" cy="3720284"/>
          </a:xfrm>
          <a:prstGeom prst="rect">
            <a:avLst/>
          </a:prstGeom>
        </p:spPr>
      </p:pic>
    </p:spTree>
    <p:extLst>
      <p:ext uri="{BB962C8B-B14F-4D97-AF65-F5344CB8AC3E}">
        <p14:creationId xmlns:p14="http://schemas.microsoft.com/office/powerpoint/2010/main" val="419088980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Rectangle 13"/>
          <p:cNvSpPr/>
          <p:nvPr/>
        </p:nvSpPr>
        <p:spPr>
          <a:xfrm>
            <a:off x="5436096" y="3132885"/>
            <a:ext cx="3326904" cy="3759405"/>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endParaRPr lang="sl-SI" sz="1400" dirty="0">
              <a:solidFill>
                <a:schemeClr val="accent2"/>
              </a:solidFill>
              <a:latin typeface="Gill Sans MT" pitchFamily="34" charset="0"/>
            </a:endParaRPr>
          </a:p>
        </p:txBody>
      </p:sp>
      <p:sp>
        <p:nvSpPr>
          <p:cNvPr id="18" name="Rectangle 17"/>
          <p:cNvSpPr/>
          <p:nvPr/>
        </p:nvSpPr>
        <p:spPr>
          <a:xfrm>
            <a:off x="2521140" y="3046576"/>
            <a:ext cx="3340359" cy="372099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1600" dirty="0">
                <a:solidFill>
                  <a:srgbClr val="00B050"/>
                </a:solidFill>
                <a:latin typeface="Gill Sans MT" pitchFamily="34" charset="0"/>
              </a:rPr>
              <a:t>Duhovita knjiga izpod peresa Elise </a:t>
            </a:r>
            <a:r>
              <a:rPr lang="sl-SI" sz="1600" dirty="0" err="1">
                <a:solidFill>
                  <a:srgbClr val="00B050"/>
                </a:solidFill>
                <a:latin typeface="Gill Sans MT" pitchFamily="34" charset="0"/>
              </a:rPr>
              <a:t>Gravel</a:t>
            </a:r>
            <a:r>
              <a:rPr lang="sl-SI" sz="1600" dirty="0">
                <a:solidFill>
                  <a:srgbClr val="00B050"/>
                </a:solidFill>
                <a:latin typeface="Gill Sans MT" pitchFamily="34" charset="0"/>
              </a:rPr>
              <a:t> postreže s celo vrsto hudomušnih ilustracij, s katerimi skuša mladim bralcem predstaviti, kaj so zavajajoče informacije, zakaj jih ljudje širijo in kako lahko prepoznamo laži ter jih ločimo od resnice. </a:t>
            </a:r>
          </a:p>
        </p:txBody>
      </p:sp>
      <p:sp>
        <p:nvSpPr>
          <p:cNvPr id="20" name="Rectangle 19"/>
          <p:cNvSpPr/>
          <p:nvPr/>
        </p:nvSpPr>
        <p:spPr>
          <a:xfrm>
            <a:off x="424543" y="3048000"/>
            <a:ext cx="2667000" cy="381000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2200" dirty="0">
                <a:solidFill>
                  <a:prstClr val="white">
                    <a:lumMod val="50000"/>
                  </a:prstClr>
                </a:solidFill>
                <a:latin typeface="Gill Sans MT" pitchFamily="34" charset="0"/>
              </a:rPr>
              <a:t>podbesedilo</a:t>
            </a:r>
          </a:p>
          <a:p>
            <a:endParaRPr lang="sl-SI" sz="2400" dirty="0">
              <a:solidFill>
                <a:prstClr val="white">
                  <a:lumMod val="50000"/>
                </a:prstClr>
              </a:solidFill>
              <a:latin typeface="Gill Sans MT" pitchFamily="34" charset="0"/>
            </a:endParaRPr>
          </a:p>
        </p:txBody>
      </p:sp>
      <p:sp>
        <p:nvSpPr>
          <p:cNvPr id="6" name="Rectangle 5"/>
          <p:cNvSpPr/>
          <p:nvPr/>
        </p:nvSpPr>
        <p:spPr>
          <a:xfrm>
            <a:off x="333535" y="2144436"/>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dirty="0">
                <a:solidFill>
                  <a:srgbClr val="FF0000"/>
                </a:solidFill>
                <a:latin typeface="Gill Sans MT" pitchFamily="34" charset="0"/>
              </a:rPr>
              <a:t>Invazija požrešnih spodnjic!</a:t>
            </a:r>
          </a:p>
        </p:txBody>
      </p:sp>
      <p:sp>
        <p:nvSpPr>
          <p:cNvPr id="8" name="TextBox 7"/>
          <p:cNvSpPr txBox="1"/>
          <p:nvPr/>
        </p:nvSpPr>
        <p:spPr>
          <a:xfrm>
            <a:off x="381000"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1</a:t>
            </a:r>
          </a:p>
        </p:txBody>
      </p:sp>
      <p:cxnSp>
        <p:nvCxnSpPr>
          <p:cNvPr id="10" name="Straight Connector 9"/>
          <p:cNvCxnSpPr/>
          <p:nvPr/>
        </p:nvCxnSpPr>
        <p:spPr>
          <a:xfrm rot="5400000">
            <a:off x="724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descr="10739110_rattlesnakeledge.jpg"/>
          <p:cNvPicPr>
            <a:picLocks noChangeAspect="1"/>
          </p:cNvPicPr>
          <p:nvPr/>
        </p:nvPicPr>
        <p:blipFill>
          <a:blip r:embed="rId3" cstate="print"/>
          <a:srcRect/>
          <a:stretch>
            <a:fillRect/>
          </a:stretch>
        </p:blipFill>
        <p:spPr>
          <a:xfrm>
            <a:off x="381000" y="609600"/>
            <a:ext cx="8382000" cy="1351935"/>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pic>
      <p:sp>
        <p:nvSpPr>
          <p:cNvPr id="11" name="Rectangle 10"/>
          <p:cNvSpPr/>
          <p:nvPr/>
        </p:nvSpPr>
        <p:spPr>
          <a:xfrm>
            <a:off x="3194499" y="2135024"/>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a:solidFill>
                  <a:schemeClr val="accent6">
                    <a:lumMod val="75000"/>
                  </a:schemeClr>
                </a:solidFill>
                <a:latin typeface="Gill Sans MT" pitchFamily="34" charset="0"/>
              </a:rPr>
              <a:t>O KNJIGI</a:t>
            </a:r>
          </a:p>
        </p:txBody>
      </p:sp>
      <p:sp>
        <p:nvSpPr>
          <p:cNvPr id="12" name="TextBox 11"/>
          <p:cNvSpPr txBox="1"/>
          <p:nvPr/>
        </p:nvSpPr>
        <p:spPr>
          <a:xfrm>
            <a:off x="3235036"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2</a:t>
            </a:r>
          </a:p>
        </p:txBody>
      </p:sp>
      <p:cxnSp>
        <p:nvCxnSpPr>
          <p:cNvPr id="13" name="Straight Connector 12"/>
          <p:cNvCxnSpPr/>
          <p:nvPr/>
        </p:nvCxnSpPr>
        <p:spPr>
          <a:xfrm rot="5400000">
            <a:off x="3578730"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096000" y="2133600"/>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a:solidFill>
                  <a:schemeClr val="accent6">
                    <a:lumMod val="50000"/>
                  </a:schemeClr>
                </a:solidFill>
                <a:latin typeface="Gill Sans MT" pitchFamily="34" charset="0"/>
              </a:rPr>
              <a:t>IZ KNJIGE</a:t>
            </a:r>
          </a:p>
        </p:txBody>
      </p:sp>
      <p:sp>
        <p:nvSpPr>
          <p:cNvPr id="16" name="TextBox 15"/>
          <p:cNvSpPr txBox="1"/>
          <p:nvPr/>
        </p:nvSpPr>
        <p:spPr>
          <a:xfrm>
            <a:off x="6096000"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3</a:t>
            </a:r>
          </a:p>
        </p:txBody>
      </p:sp>
      <p:cxnSp>
        <p:nvCxnSpPr>
          <p:cNvPr id="17" name="Straight Connector 16"/>
          <p:cNvCxnSpPr/>
          <p:nvPr/>
        </p:nvCxnSpPr>
        <p:spPr>
          <a:xfrm rot="5400000">
            <a:off x="6439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2" name="Slika 1"/>
          <p:cNvPicPr>
            <a:picLocks noChangeAspect="1"/>
          </p:cNvPicPr>
          <p:nvPr/>
        </p:nvPicPr>
        <p:blipFill>
          <a:blip r:embed="rId4"/>
          <a:stretch>
            <a:fillRect/>
          </a:stretch>
        </p:blipFill>
        <p:spPr>
          <a:xfrm>
            <a:off x="381000" y="555550"/>
            <a:ext cx="8382000" cy="1405985"/>
          </a:xfrm>
          <a:prstGeom prst="rect">
            <a:avLst/>
          </a:prstGeom>
        </p:spPr>
      </p:pic>
      <p:pic>
        <p:nvPicPr>
          <p:cNvPr id="3" name="Slika 2"/>
          <p:cNvPicPr>
            <a:picLocks noChangeAspect="1"/>
          </p:cNvPicPr>
          <p:nvPr/>
        </p:nvPicPr>
        <p:blipFill>
          <a:blip r:embed="rId5"/>
          <a:stretch>
            <a:fillRect/>
          </a:stretch>
        </p:blipFill>
        <p:spPr>
          <a:xfrm>
            <a:off x="424544" y="587812"/>
            <a:ext cx="1555168" cy="1409701"/>
          </a:xfrm>
          <a:prstGeom prst="rect">
            <a:avLst/>
          </a:prstGeom>
        </p:spPr>
      </p:pic>
      <p:pic>
        <p:nvPicPr>
          <p:cNvPr id="4" name="Slika 3"/>
          <p:cNvPicPr>
            <a:picLocks noChangeAspect="1"/>
          </p:cNvPicPr>
          <p:nvPr/>
        </p:nvPicPr>
        <p:blipFill>
          <a:blip r:embed="rId5"/>
          <a:stretch>
            <a:fillRect/>
          </a:stretch>
        </p:blipFill>
        <p:spPr>
          <a:xfrm>
            <a:off x="3209293" y="555550"/>
            <a:ext cx="1650740" cy="1405985"/>
          </a:xfrm>
          <a:prstGeom prst="rect">
            <a:avLst/>
          </a:prstGeom>
        </p:spPr>
      </p:pic>
      <p:pic>
        <p:nvPicPr>
          <p:cNvPr id="22" name="Slika 21"/>
          <p:cNvPicPr>
            <a:picLocks noChangeAspect="1"/>
          </p:cNvPicPr>
          <p:nvPr/>
        </p:nvPicPr>
        <p:blipFill>
          <a:blip r:embed="rId6"/>
          <a:stretch>
            <a:fillRect/>
          </a:stretch>
        </p:blipFill>
        <p:spPr>
          <a:xfrm>
            <a:off x="6036167" y="632007"/>
            <a:ext cx="1488161" cy="1327192"/>
          </a:xfrm>
          <a:prstGeom prst="rect">
            <a:avLst/>
          </a:prstGeom>
        </p:spPr>
      </p:pic>
      <p:sp>
        <p:nvSpPr>
          <p:cNvPr id="21" name="Rectangle 13"/>
          <p:cNvSpPr/>
          <p:nvPr/>
        </p:nvSpPr>
        <p:spPr>
          <a:xfrm>
            <a:off x="5508104" y="3030089"/>
            <a:ext cx="3326904" cy="3759405"/>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1600" dirty="0">
                <a:solidFill>
                  <a:schemeClr val="accent2"/>
                </a:solidFill>
                <a:latin typeface="Gill Sans MT" pitchFamily="34" charset="0"/>
              </a:rPr>
              <a:t>Kaj so lažne novice?</a:t>
            </a:r>
          </a:p>
          <a:p>
            <a:r>
              <a:rPr lang="sl-SI" sz="1600" dirty="0">
                <a:solidFill>
                  <a:schemeClr val="accent2"/>
                </a:solidFill>
                <a:latin typeface="Gill Sans MT" pitchFamily="34" charset="0"/>
              </a:rPr>
              <a:t>Zakaj si ljudje izmislijo novice?</a:t>
            </a:r>
          </a:p>
          <a:p>
            <a:r>
              <a:rPr lang="sl-SI" sz="1600" dirty="0">
                <a:solidFill>
                  <a:schemeClr val="accent2"/>
                </a:solidFill>
                <a:latin typeface="Gill Sans MT" pitchFamily="34" charset="0"/>
              </a:rPr>
              <a:t>Zakaj so zavajajoče informacije tako nevarne?</a:t>
            </a:r>
          </a:p>
          <a:p>
            <a:r>
              <a:rPr lang="sl-SI" sz="1600" dirty="0">
                <a:solidFill>
                  <a:schemeClr val="accent2"/>
                </a:solidFill>
                <a:latin typeface="Gill Sans MT" pitchFamily="34" charset="0"/>
              </a:rPr>
              <a:t>Kaj se zgodi, ko se lažne novice preveč razširijo?</a:t>
            </a:r>
          </a:p>
          <a:p>
            <a:r>
              <a:rPr lang="sl-SI" sz="1600" dirty="0">
                <a:solidFill>
                  <a:schemeClr val="accent2"/>
                </a:solidFill>
                <a:latin typeface="Gill Sans MT" pitchFamily="34" charset="0"/>
              </a:rPr>
              <a:t>Zakaj verjamemo lažnim novicam?</a:t>
            </a:r>
          </a:p>
          <a:p>
            <a:r>
              <a:rPr lang="sl-SI" sz="1600" dirty="0">
                <a:solidFill>
                  <a:schemeClr val="accent2"/>
                </a:solidFill>
                <a:latin typeface="Gill Sans MT" pitchFamily="34" charset="0"/>
              </a:rPr>
              <a:t>Kako ločimo resnične novice od lažnih?</a:t>
            </a:r>
          </a:p>
        </p:txBody>
      </p:sp>
      <p:pic>
        <p:nvPicPr>
          <p:cNvPr id="9" name="Slika 8">
            <a:extLst>
              <a:ext uri="{FF2B5EF4-FFF2-40B4-BE49-F238E27FC236}">
                <a16:creationId xmlns:a16="http://schemas.microsoft.com/office/drawing/2014/main" id="{E8CE4E55-77A1-4165-B08E-CFCA3C38EBF9}"/>
              </a:ext>
            </a:extLst>
          </p:cNvPr>
          <p:cNvPicPr>
            <a:picLocks noChangeAspect="1"/>
          </p:cNvPicPr>
          <p:nvPr/>
        </p:nvPicPr>
        <p:blipFill>
          <a:blip r:embed="rId7"/>
          <a:stretch>
            <a:fillRect/>
          </a:stretch>
        </p:blipFill>
        <p:spPr>
          <a:xfrm>
            <a:off x="290736" y="3178275"/>
            <a:ext cx="2664004" cy="3555391"/>
          </a:xfrm>
          <a:prstGeom prst="rect">
            <a:avLst/>
          </a:prstGeom>
        </p:spPr>
      </p:pic>
    </p:spTree>
    <p:extLst>
      <p:ext uri="{BB962C8B-B14F-4D97-AF65-F5344CB8AC3E}">
        <p14:creationId xmlns:p14="http://schemas.microsoft.com/office/powerpoint/2010/main" val="377019616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Rectangle 13"/>
          <p:cNvSpPr/>
          <p:nvPr/>
        </p:nvSpPr>
        <p:spPr>
          <a:xfrm>
            <a:off x="5436096" y="3132885"/>
            <a:ext cx="3326904" cy="3759405"/>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1600" dirty="0">
                <a:solidFill>
                  <a:schemeClr val="accent2"/>
                </a:solidFill>
                <a:latin typeface="Gill Sans MT" pitchFamily="34" charset="0"/>
              </a:rPr>
              <a:t>!</a:t>
            </a:r>
          </a:p>
          <a:p>
            <a:endParaRPr lang="sl-SI" sz="1600" dirty="0">
              <a:solidFill>
                <a:schemeClr val="accent2"/>
              </a:solidFill>
              <a:latin typeface="Gill Sans MT" pitchFamily="34" charset="0"/>
            </a:endParaRPr>
          </a:p>
        </p:txBody>
      </p:sp>
      <p:sp>
        <p:nvSpPr>
          <p:cNvPr id="18" name="Rectangle 17"/>
          <p:cNvSpPr/>
          <p:nvPr/>
        </p:nvSpPr>
        <p:spPr>
          <a:xfrm>
            <a:off x="2521140" y="3046576"/>
            <a:ext cx="3340359" cy="372099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1400">
                <a:solidFill>
                  <a:schemeClr val="accent6">
                    <a:lumMod val="75000"/>
                  </a:schemeClr>
                </a:solidFill>
                <a:latin typeface="Gill Sans MT" pitchFamily="34" charset="0"/>
              </a:rPr>
              <a:t>Knjiga o konjih je zasnovana kot poučen vir za otroke, ki želijo izvedeti več o teh izjemnih bitjih. Z jasno razloženimi koncepti o skrbi za konje, njihovi anatomiji in različnih pasmah, knjiga spodbuja otroško radovednost ter jih uči odgovornega ravnanja z živalmi. Z nazornimi slikami, ilustracijami in enostavnimi navodili ponuja celovit vpogled v svet konjeništva, kar omogoča mladim bralcem, da razvijejo ljubezen in razumevanje do teh čudovitih živali.</a:t>
            </a:r>
            <a:endParaRPr lang="sl-SI" sz="1400" dirty="0">
              <a:solidFill>
                <a:schemeClr val="accent6">
                  <a:lumMod val="75000"/>
                </a:schemeClr>
              </a:solidFill>
              <a:latin typeface="Gill Sans MT" pitchFamily="34" charset="0"/>
            </a:endParaRPr>
          </a:p>
        </p:txBody>
      </p:sp>
      <p:sp>
        <p:nvSpPr>
          <p:cNvPr id="20" name="Rectangle 19"/>
          <p:cNvSpPr/>
          <p:nvPr/>
        </p:nvSpPr>
        <p:spPr>
          <a:xfrm>
            <a:off x="424543" y="3048000"/>
            <a:ext cx="2667000" cy="381000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2200" dirty="0">
                <a:solidFill>
                  <a:prstClr val="white">
                    <a:lumMod val="50000"/>
                  </a:prstClr>
                </a:solidFill>
                <a:latin typeface="Gill Sans MT" pitchFamily="34" charset="0"/>
              </a:rPr>
              <a:t>podbesedilo</a:t>
            </a:r>
          </a:p>
          <a:p>
            <a:endParaRPr lang="sl-SI" sz="2400" dirty="0">
              <a:solidFill>
                <a:prstClr val="white">
                  <a:lumMod val="50000"/>
                </a:prstClr>
              </a:solidFill>
              <a:latin typeface="Gill Sans MT" pitchFamily="34" charset="0"/>
            </a:endParaRPr>
          </a:p>
        </p:txBody>
      </p:sp>
      <p:sp>
        <p:nvSpPr>
          <p:cNvPr id="6" name="Rectangle 5"/>
          <p:cNvSpPr/>
          <p:nvPr/>
        </p:nvSpPr>
        <p:spPr>
          <a:xfrm>
            <a:off x="381000" y="2133600"/>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dirty="0">
                <a:solidFill>
                  <a:srgbClr val="FF0000"/>
                </a:solidFill>
                <a:latin typeface="Gill Sans MT" pitchFamily="34" charset="0"/>
              </a:rPr>
              <a:t>Poniji in konji</a:t>
            </a:r>
          </a:p>
        </p:txBody>
      </p:sp>
      <p:sp>
        <p:nvSpPr>
          <p:cNvPr id="8" name="TextBox 7"/>
          <p:cNvSpPr txBox="1"/>
          <p:nvPr/>
        </p:nvSpPr>
        <p:spPr>
          <a:xfrm>
            <a:off x="381000"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1</a:t>
            </a:r>
          </a:p>
        </p:txBody>
      </p:sp>
      <p:cxnSp>
        <p:nvCxnSpPr>
          <p:cNvPr id="10" name="Straight Connector 9"/>
          <p:cNvCxnSpPr/>
          <p:nvPr/>
        </p:nvCxnSpPr>
        <p:spPr>
          <a:xfrm rot="5400000">
            <a:off x="724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descr="10739110_rattlesnakeledge.jpg"/>
          <p:cNvPicPr>
            <a:picLocks noChangeAspect="1"/>
          </p:cNvPicPr>
          <p:nvPr/>
        </p:nvPicPr>
        <p:blipFill>
          <a:blip r:embed="rId3" cstate="print"/>
          <a:srcRect/>
          <a:stretch>
            <a:fillRect/>
          </a:stretch>
        </p:blipFill>
        <p:spPr>
          <a:xfrm>
            <a:off x="381000" y="609600"/>
            <a:ext cx="8382000" cy="1351935"/>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pic>
      <p:sp>
        <p:nvSpPr>
          <p:cNvPr id="11" name="Rectangle 10"/>
          <p:cNvSpPr/>
          <p:nvPr/>
        </p:nvSpPr>
        <p:spPr>
          <a:xfrm>
            <a:off x="3194499" y="2135024"/>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a:solidFill>
                  <a:schemeClr val="accent6">
                    <a:lumMod val="75000"/>
                  </a:schemeClr>
                </a:solidFill>
                <a:latin typeface="Gill Sans MT" pitchFamily="34" charset="0"/>
              </a:rPr>
              <a:t>O KNJIGI</a:t>
            </a:r>
          </a:p>
        </p:txBody>
      </p:sp>
      <p:sp>
        <p:nvSpPr>
          <p:cNvPr id="12" name="TextBox 11"/>
          <p:cNvSpPr txBox="1"/>
          <p:nvPr/>
        </p:nvSpPr>
        <p:spPr>
          <a:xfrm>
            <a:off x="3235036"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2</a:t>
            </a:r>
          </a:p>
        </p:txBody>
      </p:sp>
      <p:cxnSp>
        <p:nvCxnSpPr>
          <p:cNvPr id="13" name="Straight Connector 12"/>
          <p:cNvCxnSpPr/>
          <p:nvPr/>
        </p:nvCxnSpPr>
        <p:spPr>
          <a:xfrm rot="5400000">
            <a:off x="3578730"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096000" y="2133600"/>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a:solidFill>
                  <a:schemeClr val="accent6">
                    <a:lumMod val="50000"/>
                  </a:schemeClr>
                </a:solidFill>
                <a:latin typeface="Gill Sans MT" pitchFamily="34" charset="0"/>
              </a:rPr>
              <a:t>IZ KNJIGE</a:t>
            </a:r>
          </a:p>
        </p:txBody>
      </p:sp>
      <p:sp>
        <p:nvSpPr>
          <p:cNvPr id="16" name="TextBox 15"/>
          <p:cNvSpPr txBox="1"/>
          <p:nvPr/>
        </p:nvSpPr>
        <p:spPr>
          <a:xfrm>
            <a:off x="6096000"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3</a:t>
            </a:r>
          </a:p>
        </p:txBody>
      </p:sp>
      <p:cxnSp>
        <p:nvCxnSpPr>
          <p:cNvPr id="17" name="Straight Connector 16"/>
          <p:cNvCxnSpPr/>
          <p:nvPr/>
        </p:nvCxnSpPr>
        <p:spPr>
          <a:xfrm rot="5400000">
            <a:off x="6439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2" name="Slika 1"/>
          <p:cNvPicPr>
            <a:picLocks noChangeAspect="1"/>
          </p:cNvPicPr>
          <p:nvPr/>
        </p:nvPicPr>
        <p:blipFill>
          <a:blip r:embed="rId4"/>
          <a:stretch>
            <a:fillRect/>
          </a:stretch>
        </p:blipFill>
        <p:spPr>
          <a:xfrm>
            <a:off x="381000" y="555550"/>
            <a:ext cx="8382000" cy="1405985"/>
          </a:xfrm>
          <a:prstGeom prst="rect">
            <a:avLst/>
          </a:prstGeom>
        </p:spPr>
      </p:pic>
      <p:pic>
        <p:nvPicPr>
          <p:cNvPr id="3" name="Slika 2"/>
          <p:cNvPicPr>
            <a:picLocks noChangeAspect="1"/>
          </p:cNvPicPr>
          <p:nvPr/>
        </p:nvPicPr>
        <p:blipFill>
          <a:blip r:embed="rId5"/>
          <a:stretch>
            <a:fillRect/>
          </a:stretch>
        </p:blipFill>
        <p:spPr>
          <a:xfrm>
            <a:off x="424544" y="587812"/>
            <a:ext cx="1555168" cy="1409701"/>
          </a:xfrm>
          <a:prstGeom prst="rect">
            <a:avLst/>
          </a:prstGeom>
        </p:spPr>
      </p:pic>
      <p:pic>
        <p:nvPicPr>
          <p:cNvPr id="4" name="Slika 3"/>
          <p:cNvPicPr>
            <a:picLocks noChangeAspect="1"/>
          </p:cNvPicPr>
          <p:nvPr/>
        </p:nvPicPr>
        <p:blipFill>
          <a:blip r:embed="rId5"/>
          <a:stretch>
            <a:fillRect/>
          </a:stretch>
        </p:blipFill>
        <p:spPr>
          <a:xfrm>
            <a:off x="3209293" y="555550"/>
            <a:ext cx="1650740" cy="1405985"/>
          </a:xfrm>
          <a:prstGeom prst="rect">
            <a:avLst/>
          </a:prstGeom>
        </p:spPr>
      </p:pic>
      <p:pic>
        <p:nvPicPr>
          <p:cNvPr id="22" name="Slika 21"/>
          <p:cNvPicPr>
            <a:picLocks noChangeAspect="1"/>
          </p:cNvPicPr>
          <p:nvPr/>
        </p:nvPicPr>
        <p:blipFill>
          <a:blip r:embed="rId6"/>
          <a:stretch>
            <a:fillRect/>
          </a:stretch>
        </p:blipFill>
        <p:spPr>
          <a:xfrm>
            <a:off x="6036167" y="632007"/>
            <a:ext cx="1488161" cy="1327192"/>
          </a:xfrm>
          <a:prstGeom prst="rect">
            <a:avLst/>
          </a:prstGeom>
        </p:spPr>
      </p:pic>
      <p:pic>
        <p:nvPicPr>
          <p:cNvPr id="9" name="Slika 8">
            <a:extLst>
              <a:ext uri="{FF2B5EF4-FFF2-40B4-BE49-F238E27FC236}">
                <a16:creationId xmlns:a16="http://schemas.microsoft.com/office/drawing/2014/main" id="{036AE4A7-8409-4578-9D6D-549D44DB0918}"/>
              </a:ext>
            </a:extLst>
          </p:cNvPr>
          <p:cNvPicPr>
            <a:picLocks noChangeAspect="1"/>
          </p:cNvPicPr>
          <p:nvPr/>
        </p:nvPicPr>
        <p:blipFill>
          <a:blip r:embed="rId7"/>
          <a:stretch>
            <a:fillRect/>
          </a:stretch>
        </p:blipFill>
        <p:spPr>
          <a:xfrm>
            <a:off x="245646" y="3142550"/>
            <a:ext cx="2845897" cy="3429000"/>
          </a:xfrm>
          <a:prstGeom prst="rect">
            <a:avLst/>
          </a:prstGeom>
        </p:spPr>
      </p:pic>
      <p:pic>
        <p:nvPicPr>
          <p:cNvPr id="19" name="Slika 18">
            <a:extLst>
              <a:ext uri="{FF2B5EF4-FFF2-40B4-BE49-F238E27FC236}">
                <a16:creationId xmlns:a16="http://schemas.microsoft.com/office/drawing/2014/main" id="{068628FD-B02E-46BE-90E8-DBB4E2765302}"/>
              </a:ext>
            </a:extLst>
          </p:cNvPr>
          <p:cNvPicPr>
            <a:picLocks noChangeAspect="1"/>
          </p:cNvPicPr>
          <p:nvPr/>
        </p:nvPicPr>
        <p:blipFill>
          <a:blip r:embed="rId8"/>
          <a:stretch>
            <a:fillRect/>
          </a:stretch>
        </p:blipFill>
        <p:spPr>
          <a:xfrm>
            <a:off x="5861498" y="3220066"/>
            <a:ext cx="3174997" cy="3351484"/>
          </a:xfrm>
          <a:prstGeom prst="rect">
            <a:avLst/>
          </a:prstGeom>
        </p:spPr>
      </p:pic>
    </p:spTree>
    <p:extLst>
      <p:ext uri="{BB962C8B-B14F-4D97-AF65-F5344CB8AC3E}">
        <p14:creationId xmlns:p14="http://schemas.microsoft.com/office/powerpoint/2010/main" val="396862799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Rectangle 13"/>
          <p:cNvSpPr/>
          <p:nvPr/>
        </p:nvSpPr>
        <p:spPr>
          <a:xfrm>
            <a:off x="6178014" y="3132885"/>
            <a:ext cx="2584985" cy="3759405"/>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endParaRPr lang="sl-SI" sz="1300" dirty="0">
              <a:solidFill>
                <a:schemeClr val="accent2"/>
              </a:solidFill>
              <a:latin typeface="Gill Sans MT" pitchFamily="34" charset="0"/>
            </a:endParaRPr>
          </a:p>
        </p:txBody>
      </p:sp>
      <p:sp>
        <p:nvSpPr>
          <p:cNvPr id="18" name="Rectangle 17"/>
          <p:cNvSpPr/>
          <p:nvPr/>
        </p:nvSpPr>
        <p:spPr>
          <a:xfrm>
            <a:off x="2547696" y="3717032"/>
            <a:ext cx="3488471" cy="3865006"/>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1600" dirty="0">
                <a:solidFill>
                  <a:srgbClr val="00B050"/>
                </a:solidFill>
                <a:latin typeface="Gill Sans MT" pitchFamily="34" charset="0"/>
              </a:rPr>
              <a:t>V betonarni je živahno. Po beton drug za drugim prihajajo vozila. Henrik pa se s svojo črpalko odpravlja vlivat beton. Zelo se mudi, saj na gradbišču mostu že čakajo na novo pošiljko betona ... Pripoved je prežeta s številnimi podrobnostmi in dejstvi, ki bodo pritegnili zanimanje majhnih navdušencev.</a:t>
            </a:r>
          </a:p>
        </p:txBody>
      </p:sp>
      <p:sp>
        <p:nvSpPr>
          <p:cNvPr id="20" name="Rectangle 19"/>
          <p:cNvSpPr/>
          <p:nvPr/>
        </p:nvSpPr>
        <p:spPr>
          <a:xfrm>
            <a:off x="251520" y="3109674"/>
            <a:ext cx="2667000" cy="381000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endParaRPr lang="sl-SI" sz="2200" dirty="0">
              <a:solidFill>
                <a:prstClr val="white">
                  <a:lumMod val="50000"/>
                </a:prstClr>
              </a:solidFill>
              <a:latin typeface="Gill Sans MT" pitchFamily="34" charset="0"/>
            </a:endParaRPr>
          </a:p>
        </p:txBody>
      </p:sp>
      <p:sp>
        <p:nvSpPr>
          <p:cNvPr id="6" name="Rectangle 5"/>
          <p:cNvSpPr/>
          <p:nvPr/>
        </p:nvSpPr>
        <p:spPr>
          <a:xfrm>
            <a:off x="392819" y="2133600"/>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dirty="0">
                <a:solidFill>
                  <a:srgbClr val="FF0000"/>
                </a:solidFill>
                <a:latin typeface="Gill Sans MT" pitchFamily="34" charset="0"/>
              </a:rPr>
              <a:t>Beton!</a:t>
            </a:r>
          </a:p>
        </p:txBody>
      </p:sp>
      <p:sp>
        <p:nvSpPr>
          <p:cNvPr id="8" name="TextBox 7"/>
          <p:cNvSpPr txBox="1"/>
          <p:nvPr/>
        </p:nvSpPr>
        <p:spPr>
          <a:xfrm>
            <a:off x="381000"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1</a:t>
            </a:r>
          </a:p>
        </p:txBody>
      </p:sp>
      <p:cxnSp>
        <p:nvCxnSpPr>
          <p:cNvPr id="10" name="Straight Connector 9"/>
          <p:cNvCxnSpPr/>
          <p:nvPr/>
        </p:nvCxnSpPr>
        <p:spPr>
          <a:xfrm rot="5400000">
            <a:off x="724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descr="10739110_rattlesnakeledge.jpg"/>
          <p:cNvPicPr>
            <a:picLocks noChangeAspect="1"/>
          </p:cNvPicPr>
          <p:nvPr/>
        </p:nvPicPr>
        <p:blipFill>
          <a:blip r:embed="rId3" cstate="print"/>
          <a:srcRect/>
          <a:stretch>
            <a:fillRect/>
          </a:stretch>
        </p:blipFill>
        <p:spPr>
          <a:xfrm>
            <a:off x="381000" y="609600"/>
            <a:ext cx="8382000" cy="1351935"/>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pic>
      <p:sp>
        <p:nvSpPr>
          <p:cNvPr id="11" name="Rectangle 10"/>
          <p:cNvSpPr/>
          <p:nvPr/>
        </p:nvSpPr>
        <p:spPr>
          <a:xfrm>
            <a:off x="3194499" y="2135024"/>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a:solidFill>
                  <a:schemeClr val="accent6">
                    <a:lumMod val="75000"/>
                  </a:schemeClr>
                </a:solidFill>
                <a:latin typeface="Gill Sans MT" pitchFamily="34" charset="0"/>
              </a:rPr>
              <a:t>O KNJIGI</a:t>
            </a:r>
          </a:p>
        </p:txBody>
      </p:sp>
      <p:sp>
        <p:nvSpPr>
          <p:cNvPr id="12" name="TextBox 11"/>
          <p:cNvSpPr txBox="1"/>
          <p:nvPr/>
        </p:nvSpPr>
        <p:spPr>
          <a:xfrm>
            <a:off x="3235036"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2</a:t>
            </a:r>
          </a:p>
        </p:txBody>
      </p:sp>
      <p:cxnSp>
        <p:nvCxnSpPr>
          <p:cNvPr id="13" name="Straight Connector 12"/>
          <p:cNvCxnSpPr/>
          <p:nvPr/>
        </p:nvCxnSpPr>
        <p:spPr>
          <a:xfrm rot="5400000">
            <a:off x="3578730"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096000" y="2133600"/>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a:solidFill>
                  <a:schemeClr val="accent6">
                    <a:lumMod val="50000"/>
                  </a:schemeClr>
                </a:solidFill>
                <a:latin typeface="Gill Sans MT" pitchFamily="34" charset="0"/>
              </a:rPr>
              <a:t>IZ KNJIGE</a:t>
            </a:r>
          </a:p>
        </p:txBody>
      </p:sp>
      <p:sp>
        <p:nvSpPr>
          <p:cNvPr id="16" name="TextBox 15"/>
          <p:cNvSpPr txBox="1"/>
          <p:nvPr/>
        </p:nvSpPr>
        <p:spPr>
          <a:xfrm>
            <a:off x="6096000"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3</a:t>
            </a:r>
          </a:p>
        </p:txBody>
      </p:sp>
      <p:cxnSp>
        <p:nvCxnSpPr>
          <p:cNvPr id="17" name="Straight Connector 16"/>
          <p:cNvCxnSpPr/>
          <p:nvPr/>
        </p:nvCxnSpPr>
        <p:spPr>
          <a:xfrm rot="5400000">
            <a:off x="6439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2" name="Slika 1"/>
          <p:cNvPicPr>
            <a:picLocks noChangeAspect="1"/>
          </p:cNvPicPr>
          <p:nvPr/>
        </p:nvPicPr>
        <p:blipFill>
          <a:blip r:embed="rId4"/>
          <a:stretch>
            <a:fillRect/>
          </a:stretch>
        </p:blipFill>
        <p:spPr>
          <a:xfrm>
            <a:off x="381000" y="555550"/>
            <a:ext cx="8382000" cy="1405985"/>
          </a:xfrm>
          <a:prstGeom prst="rect">
            <a:avLst/>
          </a:prstGeom>
        </p:spPr>
      </p:pic>
      <p:pic>
        <p:nvPicPr>
          <p:cNvPr id="3" name="Slika 2"/>
          <p:cNvPicPr>
            <a:picLocks noChangeAspect="1"/>
          </p:cNvPicPr>
          <p:nvPr/>
        </p:nvPicPr>
        <p:blipFill>
          <a:blip r:embed="rId5"/>
          <a:stretch>
            <a:fillRect/>
          </a:stretch>
        </p:blipFill>
        <p:spPr>
          <a:xfrm>
            <a:off x="424544" y="587812"/>
            <a:ext cx="1555168" cy="1409701"/>
          </a:xfrm>
          <a:prstGeom prst="rect">
            <a:avLst/>
          </a:prstGeom>
        </p:spPr>
      </p:pic>
      <p:pic>
        <p:nvPicPr>
          <p:cNvPr id="4" name="Slika 3"/>
          <p:cNvPicPr>
            <a:picLocks noChangeAspect="1"/>
          </p:cNvPicPr>
          <p:nvPr/>
        </p:nvPicPr>
        <p:blipFill>
          <a:blip r:embed="rId5"/>
          <a:stretch>
            <a:fillRect/>
          </a:stretch>
        </p:blipFill>
        <p:spPr>
          <a:xfrm>
            <a:off x="3209293" y="555550"/>
            <a:ext cx="1650740" cy="1405985"/>
          </a:xfrm>
          <a:prstGeom prst="rect">
            <a:avLst/>
          </a:prstGeom>
        </p:spPr>
      </p:pic>
      <p:pic>
        <p:nvPicPr>
          <p:cNvPr id="22" name="Slika 21"/>
          <p:cNvPicPr>
            <a:picLocks noChangeAspect="1"/>
          </p:cNvPicPr>
          <p:nvPr/>
        </p:nvPicPr>
        <p:blipFill>
          <a:blip r:embed="rId6"/>
          <a:stretch>
            <a:fillRect/>
          </a:stretch>
        </p:blipFill>
        <p:spPr>
          <a:xfrm>
            <a:off x="6036167" y="632007"/>
            <a:ext cx="1488161" cy="1327192"/>
          </a:xfrm>
          <a:prstGeom prst="rect">
            <a:avLst/>
          </a:prstGeom>
        </p:spPr>
      </p:pic>
      <p:sp>
        <p:nvSpPr>
          <p:cNvPr id="23" name="PoljeZBesedilom 22">
            <a:extLst>
              <a:ext uri="{FF2B5EF4-FFF2-40B4-BE49-F238E27FC236}">
                <a16:creationId xmlns:a16="http://schemas.microsoft.com/office/drawing/2014/main" id="{452250A2-EE65-4F6A-BCB0-E2DB0503861C}"/>
              </a:ext>
            </a:extLst>
          </p:cNvPr>
          <p:cNvSpPr txBox="1"/>
          <p:nvPr/>
        </p:nvSpPr>
        <p:spPr>
          <a:xfrm>
            <a:off x="3048000" y="3108249"/>
            <a:ext cx="2813498" cy="276999"/>
          </a:xfrm>
          <a:prstGeom prst="rect">
            <a:avLst/>
          </a:prstGeom>
          <a:noFill/>
        </p:spPr>
        <p:txBody>
          <a:bodyPr wrap="square">
            <a:spAutoFit/>
          </a:bodyPr>
          <a:lstStyle/>
          <a:p>
            <a:endParaRPr lang="sl-SI" sz="1200" dirty="0"/>
          </a:p>
        </p:txBody>
      </p:sp>
      <p:pic>
        <p:nvPicPr>
          <p:cNvPr id="9" name="Slika 8">
            <a:extLst>
              <a:ext uri="{FF2B5EF4-FFF2-40B4-BE49-F238E27FC236}">
                <a16:creationId xmlns:a16="http://schemas.microsoft.com/office/drawing/2014/main" id="{7F2A56E0-8060-4632-9FE3-EFFA5F82C6F7}"/>
              </a:ext>
            </a:extLst>
          </p:cNvPr>
          <p:cNvPicPr>
            <a:picLocks noChangeAspect="1"/>
          </p:cNvPicPr>
          <p:nvPr/>
        </p:nvPicPr>
        <p:blipFill>
          <a:blip r:embed="rId7"/>
          <a:stretch>
            <a:fillRect/>
          </a:stretch>
        </p:blipFill>
        <p:spPr>
          <a:xfrm>
            <a:off x="194184" y="3131461"/>
            <a:ext cx="2902722" cy="3429000"/>
          </a:xfrm>
          <a:prstGeom prst="rect">
            <a:avLst/>
          </a:prstGeom>
        </p:spPr>
      </p:pic>
      <p:pic>
        <p:nvPicPr>
          <p:cNvPr id="19" name="Slika 18">
            <a:extLst>
              <a:ext uri="{FF2B5EF4-FFF2-40B4-BE49-F238E27FC236}">
                <a16:creationId xmlns:a16="http://schemas.microsoft.com/office/drawing/2014/main" id="{E44A1B08-4B65-4E90-8CB4-5947D9250B18}"/>
              </a:ext>
            </a:extLst>
          </p:cNvPr>
          <p:cNvPicPr>
            <a:picLocks noChangeAspect="1"/>
          </p:cNvPicPr>
          <p:nvPr/>
        </p:nvPicPr>
        <p:blipFill>
          <a:blip r:embed="rId8"/>
          <a:stretch>
            <a:fillRect/>
          </a:stretch>
        </p:blipFill>
        <p:spPr>
          <a:xfrm>
            <a:off x="5951268" y="4051022"/>
            <a:ext cx="3038475" cy="1504950"/>
          </a:xfrm>
          <a:prstGeom prst="rect">
            <a:avLst/>
          </a:prstGeom>
        </p:spPr>
      </p:pic>
    </p:spTree>
    <p:extLst>
      <p:ext uri="{BB962C8B-B14F-4D97-AF65-F5344CB8AC3E}">
        <p14:creationId xmlns:p14="http://schemas.microsoft.com/office/powerpoint/2010/main" val="3960757790"/>
      </p:ext>
    </p:extLst>
  </p:cSld>
  <p:clrMapOvr>
    <a:masterClrMapping/>
  </p:clrMapOvr>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3B51597A-D120-4D6E-981F-4B402354B22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Slika s tremi stolpci z besedilom</Template>
  <TotalTime>0</TotalTime>
  <Words>332</Words>
  <Application>Microsoft Office PowerPoint</Application>
  <PresentationFormat>Diaprojekcija na zaslonu (4:3)</PresentationFormat>
  <Paragraphs>38</Paragraphs>
  <Slides>4</Slides>
  <Notes>4</Notes>
  <HiddenSlides>0</HiddenSlides>
  <MMClips>0</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4</vt:i4>
      </vt:variant>
    </vt:vector>
  </HeadingPairs>
  <TitlesOfParts>
    <vt:vector size="9" baseType="lpstr">
      <vt:lpstr>Arial</vt:lpstr>
      <vt:lpstr>Calibri</vt:lpstr>
      <vt:lpstr>Calisto MT</vt:lpstr>
      <vt:lpstr>Gill Sans MT</vt:lpstr>
      <vt:lpstr>1_Office Theme</vt:lpstr>
      <vt:lpstr>PowerPointova predstavitev</vt:lpstr>
      <vt:lpstr>PowerPointova predstavitev</vt:lpstr>
      <vt:lpstr>PowerPointova predstavitev</vt:lpstr>
      <vt:lpstr>PowerPointova predstavitev</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2020-12-07T11:46:11Z</dcterms:created>
  <dcterms:modified xsi:type="dcterms:W3CDTF">2025-02-18T06:46:42Z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TC018814419991</vt:lpwstr>
  </property>
</Properties>
</file>