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
  </p:notesMasterIdLst>
  <p:sldIdLst>
    <p:sldId id="300" r:id="rId3"/>
    <p:sldId id="256" r:id="rId4"/>
    <p:sldId id="298" r:id="rId5"/>
    <p:sldId id="29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A57"/>
    <a:srgbClr val="D41AC7"/>
    <a:srgbClr val="CD2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4613" autoAdjust="0"/>
  </p:normalViewPr>
  <p:slideViewPr>
    <p:cSldViewPr showGuides="1">
      <p:cViewPr varScale="1">
        <p:scale>
          <a:sx n="84" d="100"/>
          <a:sy n="84" d="100"/>
        </p:scale>
        <p:origin x="2262"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7AF71-3194-4237-A305-7D1955EDEB0C}" type="datetimeFigureOut">
              <a:rPr lang="en-US" smtClean="0"/>
              <a:t>2/18/2025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D8054-7F9B-4ACB-B971-667A2E275AF8}" type="slidenum">
              <a:rPr lang="en-US" smtClean="0"/>
              <a:t>‹#›</a:t>
            </a:fld>
            <a:endParaRPr lang="en-US"/>
          </a:p>
        </p:txBody>
      </p:sp>
    </p:spTree>
    <p:extLst>
      <p:ext uri="{BB962C8B-B14F-4D97-AF65-F5344CB8AC3E}">
        <p14:creationId xmlns:p14="http://schemas.microsoft.com/office/powerpoint/2010/main" val="29025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9031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8880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54295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3930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2/18/2025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2/18/2025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57417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600" dirty="0">
              <a:solidFill>
                <a:schemeClr val="accent2"/>
              </a:solidFill>
              <a:latin typeface="Gill Sans MT" pitchFamily="34" charset="0"/>
            </a:endParaRPr>
          </a:p>
          <a:p>
            <a:r>
              <a:rPr lang="sl-SI" sz="1600" dirty="0">
                <a:solidFill>
                  <a:schemeClr val="accent2"/>
                </a:solidFill>
                <a:latin typeface="Gill Sans MT" pitchFamily="34" charset="0"/>
              </a:rPr>
              <a:t>Možgani so v primerjavi z ostalimi deli telesa majhen organ, a so kljub temu pravi požeruhi. Samo možgani porabijo več kot četrtino energije, ki jo čez dan pridobimo s pijačo in hrano.</a:t>
            </a:r>
          </a:p>
          <a:p>
            <a:r>
              <a:rPr lang="sl-SI" sz="1600" dirty="0">
                <a:solidFill>
                  <a:schemeClr val="accent2"/>
                </a:solidFill>
                <a:latin typeface="Gill Sans MT" pitchFamily="34" charset="0"/>
              </a:rPr>
              <a:t>Možgani prav nikoli ne počivajo, tudi med spanjem ne. </a:t>
            </a: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F0"/>
                </a:solidFill>
                <a:latin typeface="Gill Sans MT" pitchFamily="34" charset="0"/>
              </a:rPr>
              <a:t>Možgani, ki so le malo večji od grenivke, so odgovorni za vse, kar počnemo! Brez možganov ne bi mogli brati ali peti, tudi dihati ne in ne okušati sladoleda, se voziti s kolesom, imeti spominov ali čutiti. Celo rasti ne bi mogli! Zanimivo, ali ne? Torej je to knjiga za vse vedoželjne! Predstavljajte si, da bi obiskali manjše mesto, potem pa bi postopoma spoznavali njegove skrivne kotičke in prebivalce. Toliko je stvari, ki so jih znanstveniki že odkrili o možganih, veliko pa je še neraziskanega …</a:t>
            </a: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38913"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M kot možgani</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a:extLst>
              <a:ext uri="{FF2B5EF4-FFF2-40B4-BE49-F238E27FC236}">
                <a16:creationId xmlns:a16="http://schemas.microsoft.com/office/drawing/2014/main" id="{F1DC040E-66CF-4318-9F82-66E5BF245A12}"/>
              </a:ext>
            </a:extLst>
          </p:cNvPr>
          <p:cNvPicPr>
            <a:picLocks noChangeAspect="1"/>
          </p:cNvPicPr>
          <p:nvPr/>
        </p:nvPicPr>
        <p:blipFill>
          <a:blip r:embed="rId7"/>
          <a:stretch>
            <a:fillRect/>
          </a:stretch>
        </p:blipFill>
        <p:spPr>
          <a:xfrm>
            <a:off x="539552" y="3160876"/>
            <a:ext cx="2376029" cy="3364468"/>
          </a:xfrm>
          <a:prstGeom prst="rect">
            <a:avLst/>
          </a:prstGeom>
        </p:spPr>
      </p:pic>
    </p:spTree>
    <p:extLst>
      <p:ext uri="{BB962C8B-B14F-4D97-AF65-F5344CB8AC3E}">
        <p14:creationId xmlns:p14="http://schemas.microsoft.com/office/powerpoint/2010/main" val="41908898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50"/>
                </a:solidFill>
                <a:latin typeface="Gill Sans MT" pitchFamily="34" charset="0"/>
              </a:rPr>
              <a:t>Naši možgani neprestano razvrščajo in poimenujejo stvari okoli nas. Tista reč s štirimi nogami? To je kuža. In tiste okrogle stvari, ki poskakujejo, so žoge. Igrače se razlikujejo od hrane in hrana je drugačna od pijače. Preprosto, a ne? Toda naši možgani ne razvrščajo samo predmetov, temveč tudi ljudi. In takrat življenje postane zapleteno. Kako in zakaj naši možgani razvrščajo predmete in ljudi? In kako se lahko pri tem izognemo stereotipnemu razvrščanju?</a:t>
            </a: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33535" y="2144436"/>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Delovanje naših možganov in stereotipi</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sp>
        <p:nvSpPr>
          <p:cNvPr id="21" name="Rectangle 13"/>
          <p:cNvSpPr/>
          <p:nvPr/>
        </p:nvSpPr>
        <p:spPr>
          <a:xfrm>
            <a:off x="5508104" y="3030089"/>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a:solidFill>
                <a:schemeClr val="accent2"/>
              </a:solidFill>
              <a:latin typeface="Gill Sans MT" pitchFamily="34" charset="0"/>
            </a:endParaRPr>
          </a:p>
          <a:p>
            <a:r>
              <a:rPr lang="sl-SI" sz="1400" dirty="0">
                <a:solidFill>
                  <a:schemeClr val="accent2"/>
                </a:solidFill>
                <a:latin typeface="Gill Sans MT" pitchFamily="34" charset="0"/>
              </a:rPr>
              <a:t>Ta knjiga raziskuje:</a:t>
            </a:r>
          </a:p>
          <a:p>
            <a:pPr marL="285750" indent="-285750">
              <a:buFontTx/>
              <a:buChar char="-"/>
            </a:pPr>
            <a:r>
              <a:rPr lang="sl-SI" sz="1400" dirty="0">
                <a:solidFill>
                  <a:schemeClr val="accent2"/>
                </a:solidFill>
                <a:latin typeface="Gill Sans MT" pitchFamily="34" charset="0"/>
              </a:rPr>
              <a:t>kako prepoznamo stereotipe, zakaj so lahko škodljivi in kako jih presežemo,</a:t>
            </a:r>
          </a:p>
          <a:p>
            <a:pPr marL="285750" indent="-285750">
              <a:buFontTx/>
              <a:buChar char="-"/>
            </a:pPr>
            <a:r>
              <a:rPr lang="sl-SI" sz="1400" dirty="0">
                <a:solidFill>
                  <a:schemeClr val="accent2"/>
                </a:solidFill>
                <a:latin typeface="Gill Sans MT" pitchFamily="34" charset="0"/>
              </a:rPr>
              <a:t>skrivnostne predsodke v naših možganih,</a:t>
            </a:r>
          </a:p>
          <a:p>
            <a:pPr marL="285750" indent="-285750">
              <a:buFontTx/>
              <a:buChar char="-"/>
            </a:pPr>
            <a:r>
              <a:rPr lang="sl-SI" sz="1400" dirty="0">
                <a:solidFill>
                  <a:schemeClr val="accent2"/>
                </a:solidFill>
                <a:latin typeface="Gill Sans MT" pitchFamily="34" charset="0"/>
              </a:rPr>
              <a:t>kako znanost lahko pomaga spremeniti naš način mišljenja in našo družbo.</a:t>
            </a:r>
          </a:p>
        </p:txBody>
      </p:sp>
      <p:pic>
        <p:nvPicPr>
          <p:cNvPr id="5" name="Slika 4">
            <a:extLst>
              <a:ext uri="{FF2B5EF4-FFF2-40B4-BE49-F238E27FC236}">
                <a16:creationId xmlns:a16="http://schemas.microsoft.com/office/drawing/2014/main" id="{80ADF0B6-2EF3-483F-98E2-07B98932B40E}"/>
              </a:ext>
            </a:extLst>
          </p:cNvPr>
          <p:cNvPicPr>
            <a:picLocks noChangeAspect="1"/>
          </p:cNvPicPr>
          <p:nvPr/>
        </p:nvPicPr>
        <p:blipFill>
          <a:blip r:embed="rId7"/>
          <a:stretch>
            <a:fillRect/>
          </a:stretch>
        </p:blipFill>
        <p:spPr>
          <a:xfrm>
            <a:off x="526507" y="3188992"/>
            <a:ext cx="2474028" cy="3480368"/>
          </a:xfrm>
          <a:prstGeom prst="rect">
            <a:avLst/>
          </a:prstGeom>
        </p:spPr>
      </p:pic>
    </p:spTree>
    <p:extLst>
      <p:ext uri="{BB962C8B-B14F-4D97-AF65-F5344CB8AC3E}">
        <p14:creationId xmlns:p14="http://schemas.microsoft.com/office/powerpoint/2010/main" val="37701961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600" dirty="0">
                <a:solidFill>
                  <a:schemeClr val="accent2"/>
                </a:solidFill>
                <a:latin typeface="Gill Sans MT" pitchFamily="34" charset="0"/>
              </a:rPr>
              <a:t>Megleni dol vaju potrebuje!</a:t>
            </a:r>
          </a:p>
          <a:p>
            <a:r>
              <a:rPr lang="sl-SI" sz="1600" dirty="0">
                <a:solidFill>
                  <a:schemeClr val="accent2"/>
                </a:solidFill>
                <a:latin typeface="Gill Sans MT" pitchFamily="34" charset="0"/>
              </a:rPr>
              <a:t>Najhujši železniški udar</a:t>
            </a:r>
          </a:p>
          <a:p>
            <a:r>
              <a:rPr lang="sl-SI" sz="1600" dirty="0">
                <a:solidFill>
                  <a:schemeClr val="accent2"/>
                </a:solidFill>
                <a:latin typeface="Gill Sans MT" pitchFamily="34" charset="0"/>
              </a:rPr>
              <a:t>Strah pred vlakom</a:t>
            </a:r>
          </a:p>
          <a:p>
            <a:r>
              <a:rPr lang="sl-SI" sz="1600" dirty="0">
                <a:solidFill>
                  <a:schemeClr val="accent2"/>
                </a:solidFill>
                <a:latin typeface="Gill Sans MT" pitchFamily="34" charset="0"/>
              </a:rPr>
              <a:t>Prava katastrofa</a:t>
            </a:r>
          </a:p>
          <a:p>
            <a:r>
              <a:rPr lang="sl-SI" sz="1600" dirty="0">
                <a:solidFill>
                  <a:schemeClr val="accent2"/>
                </a:solidFill>
                <a:latin typeface="Gill Sans MT" pitchFamily="34" charset="0"/>
              </a:rPr>
              <a:t>Laserska svetilka</a:t>
            </a:r>
          </a:p>
          <a:p>
            <a:r>
              <a:rPr lang="sl-SI" sz="1600" dirty="0">
                <a:solidFill>
                  <a:schemeClr val="accent2"/>
                </a:solidFill>
                <a:latin typeface="Gill Sans MT" pitchFamily="34" charset="0"/>
              </a:rPr>
              <a:t>Duh, ki straži</a:t>
            </a:r>
          </a:p>
          <a:p>
            <a:r>
              <a:rPr lang="sl-SI" sz="1600" dirty="0">
                <a:solidFill>
                  <a:schemeClr val="accent2"/>
                </a:solidFill>
                <a:latin typeface="Gill Sans MT" pitchFamily="34" charset="0"/>
              </a:rPr>
              <a:t>Ustavite vlak!</a:t>
            </a:r>
          </a:p>
          <a:p>
            <a:r>
              <a:rPr lang="sl-SI" sz="1600" dirty="0">
                <a:solidFill>
                  <a:schemeClr val="accent2"/>
                </a:solidFill>
                <a:latin typeface="Gill Sans MT" pitchFamily="34" charset="0"/>
              </a:rPr>
              <a:t>Naj potrkava?</a:t>
            </a:r>
          </a:p>
          <a:p>
            <a:r>
              <a:rPr lang="sl-SI" sz="1600" dirty="0">
                <a:solidFill>
                  <a:schemeClr val="accent2"/>
                </a:solidFill>
                <a:latin typeface="Gill Sans MT" pitchFamily="34" charset="0"/>
              </a:rPr>
              <a:t>Menjava tirov</a:t>
            </a:r>
          </a:p>
          <a:p>
            <a:r>
              <a:rPr lang="sl-SI" sz="1600" dirty="0">
                <a:solidFill>
                  <a:schemeClr val="accent2"/>
                </a:solidFill>
                <a:latin typeface="Gill Sans MT" pitchFamily="34" charset="0"/>
              </a:rPr>
              <a:t>Sta prepričana?</a:t>
            </a:r>
          </a:p>
          <a:p>
            <a:r>
              <a:rPr lang="sl-SI" sz="1600" dirty="0">
                <a:solidFill>
                  <a:schemeClr val="accent2"/>
                </a:solidFill>
                <a:latin typeface="Gill Sans MT" pitchFamily="34" charset="0"/>
              </a:rPr>
              <a:t>Oprostite nam!</a:t>
            </a:r>
          </a:p>
          <a:p>
            <a:endParaRPr lang="sl-SI" sz="1600" dirty="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6">
                    <a:lumMod val="75000"/>
                  </a:schemeClr>
                </a:solidFill>
                <a:latin typeface="Gill Sans MT" pitchFamily="34" charset="0"/>
              </a:rPr>
              <a:t>V Meglenem dolu bodo po stotih letih končno spet odprli železniško postajo. Tudi Elza in Kale se udeležita slavnostnega dogodka, toda ... vlak ne prispe na cilj. Županja Bibi je obupana, saj se to ni zgodilo prvič. Na pomoč pokliče Agencijo za duhove. Ali kdo namerno preprečuje prihod vlaka? Zakaj duh noče ponovnega odprtja železniške postaje?</a:t>
            </a:r>
          </a:p>
          <a:p>
            <a:r>
              <a:rPr lang="sl-SI" sz="1400" dirty="0">
                <a:solidFill>
                  <a:schemeClr val="accent6">
                    <a:lumMod val="75000"/>
                  </a:schemeClr>
                </a:solidFill>
                <a:latin typeface="Gill Sans MT" pitchFamily="34" charset="0"/>
              </a:rPr>
              <a:t>Primer velike železniške nesreče je četrti samostojni del napete in malce srhljive zbirke z naslovom Agencija za duhove.</a:t>
            </a: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Železniške nesreče</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a:extLst>
              <a:ext uri="{FF2B5EF4-FFF2-40B4-BE49-F238E27FC236}">
                <a16:creationId xmlns:a16="http://schemas.microsoft.com/office/drawing/2014/main" id="{ED60BB4D-127D-4B52-AA8C-3F57A1FB568D}"/>
              </a:ext>
            </a:extLst>
          </p:cNvPr>
          <p:cNvPicPr>
            <a:picLocks noChangeAspect="1"/>
          </p:cNvPicPr>
          <p:nvPr/>
        </p:nvPicPr>
        <p:blipFill>
          <a:blip r:embed="rId7"/>
          <a:stretch>
            <a:fillRect/>
          </a:stretch>
        </p:blipFill>
        <p:spPr>
          <a:xfrm>
            <a:off x="504729" y="3073396"/>
            <a:ext cx="2475877" cy="3541183"/>
          </a:xfrm>
          <a:prstGeom prst="rect">
            <a:avLst/>
          </a:prstGeom>
        </p:spPr>
      </p:pic>
    </p:spTree>
    <p:extLst>
      <p:ext uri="{BB962C8B-B14F-4D97-AF65-F5344CB8AC3E}">
        <p14:creationId xmlns:p14="http://schemas.microsoft.com/office/powerpoint/2010/main" val="39686279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6178014" y="3132885"/>
            <a:ext cx="2584985"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300" dirty="0">
                <a:solidFill>
                  <a:schemeClr val="accent2"/>
                </a:solidFill>
                <a:latin typeface="Gill Sans MT" pitchFamily="34" charset="0"/>
              </a:rPr>
              <a:t>Hana z očetom odpotuje v Milano, kjer bi moral oče, ki poskuša rešiti, kar se rešiti da, skleniti pogodbo z lastnikom dobro stoječe družbe. Tam naleti na poškodovano kobilico </a:t>
            </a:r>
            <a:r>
              <a:rPr lang="sl-SI" sz="1300" dirty="0" err="1">
                <a:solidFill>
                  <a:schemeClr val="accent2"/>
                </a:solidFill>
                <a:latin typeface="Gill Sans MT" pitchFamily="34" charset="0"/>
              </a:rPr>
              <a:t>Bambino</a:t>
            </a:r>
            <a:r>
              <a:rPr lang="sl-SI" sz="1300" dirty="0">
                <a:solidFill>
                  <a:schemeClr val="accent2"/>
                </a:solidFill>
                <a:latin typeface="Gill Sans MT" pitchFamily="34" charset="0"/>
              </a:rPr>
              <a:t>, ki ji grozi usmrtitev. Hana prepriča direktorja podjetja in lastnika kobilice, da si </a:t>
            </a:r>
            <a:r>
              <a:rPr lang="sl-SI" sz="1300" dirty="0" err="1">
                <a:solidFill>
                  <a:schemeClr val="accent2"/>
                </a:solidFill>
                <a:latin typeface="Gill Sans MT" pitchFamily="34" charset="0"/>
              </a:rPr>
              <a:t>Bambina</a:t>
            </a:r>
            <a:r>
              <a:rPr lang="sl-SI" sz="1300" dirty="0">
                <a:solidFill>
                  <a:schemeClr val="accent2"/>
                </a:solidFill>
                <a:latin typeface="Gill Sans MT" pitchFamily="34" charset="0"/>
              </a:rPr>
              <a:t> zasluži drugo priložnost. Triletna kobilica bi morala tekmovati na zelo pomembni konjski dirki.</a:t>
            </a:r>
          </a:p>
        </p:txBody>
      </p:sp>
      <p:sp>
        <p:nvSpPr>
          <p:cNvPr id="18" name="Rectangle 17"/>
          <p:cNvSpPr/>
          <p:nvPr/>
        </p:nvSpPr>
        <p:spPr>
          <a:xfrm>
            <a:off x="2547696" y="3717032"/>
            <a:ext cx="4048607" cy="3865006"/>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dirty="0">
                <a:solidFill>
                  <a:srgbClr val="00B050"/>
                </a:solidFill>
                <a:latin typeface="Gill Sans MT" pitchFamily="34" charset="0"/>
              </a:rPr>
              <a:t>.</a:t>
            </a:r>
          </a:p>
        </p:txBody>
      </p:sp>
      <p:sp>
        <p:nvSpPr>
          <p:cNvPr id="20" name="Rectangle 19"/>
          <p:cNvSpPr/>
          <p:nvPr/>
        </p:nvSpPr>
        <p:spPr>
          <a:xfrm>
            <a:off x="251520" y="3109674"/>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2200" dirty="0">
              <a:solidFill>
                <a:prstClr val="white">
                  <a:lumMod val="50000"/>
                </a:prstClr>
              </a:solidFill>
              <a:latin typeface="Gill Sans MT" pitchFamily="34" charset="0"/>
            </a:endParaRPr>
          </a:p>
        </p:txBody>
      </p:sp>
      <p:sp>
        <p:nvSpPr>
          <p:cNvPr id="6" name="Rectangle 5"/>
          <p:cNvSpPr/>
          <p:nvPr/>
        </p:nvSpPr>
        <p:spPr>
          <a:xfrm>
            <a:off x="392819"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a:solidFill>
                  <a:srgbClr val="FF0000"/>
                </a:solidFill>
                <a:latin typeface="Gill Sans MT" pitchFamily="34" charset="0"/>
              </a:rPr>
              <a:t>Hana in </a:t>
            </a:r>
            <a:r>
              <a:rPr lang="sl-SI" dirty="0" err="1">
                <a:solidFill>
                  <a:srgbClr val="FF0000"/>
                </a:solidFill>
                <a:latin typeface="Gill Sans MT" pitchFamily="34" charset="0"/>
              </a:rPr>
              <a:t>Bambina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75000"/>
                  </a:schemeClr>
                </a:solidFill>
                <a:latin typeface="Gill Sans MT" pitchFamily="34" charset="0"/>
              </a:rPr>
              <a:t>O KNJIGI</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a:solidFill>
                  <a:schemeClr val="accent6">
                    <a:lumMod val="50000"/>
                  </a:schemeClr>
                </a:solidFill>
                <a:latin typeface="Gill Sans MT" pitchFamily="34" charset="0"/>
              </a:rPr>
              <a:t>IZ KNJIGE</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sp>
        <p:nvSpPr>
          <p:cNvPr id="23" name="PoljeZBesedilom 22">
            <a:extLst>
              <a:ext uri="{FF2B5EF4-FFF2-40B4-BE49-F238E27FC236}">
                <a16:creationId xmlns:a16="http://schemas.microsoft.com/office/drawing/2014/main" id="{452250A2-EE65-4F6A-BCB0-E2DB0503861C}"/>
              </a:ext>
            </a:extLst>
          </p:cNvPr>
          <p:cNvSpPr txBox="1"/>
          <p:nvPr/>
        </p:nvSpPr>
        <p:spPr>
          <a:xfrm>
            <a:off x="3048000" y="3108249"/>
            <a:ext cx="2813498" cy="276999"/>
          </a:xfrm>
          <a:prstGeom prst="rect">
            <a:avLst/>
          </a:prstGeom>
          <a:noFill/>
        </p:spPr>
        <p:txBody>
          <a:bodyPr wrap="square">
            <a:spAutoFit/>
          </a:bodyPr>
          <a:lstStyle/>
          <a:p>
            <a:endParaRPr lang="sl-SI" sz="1200" dirty="0"/>
          </a:p>
        </p:txBody>
      </p:sp>
      <p:sp>
        <p:nvSpPr>
          <p:cNvPr id="26" name="PoljeZBesedilom 25">
            <a:extLst>
              <a:ext uri="{FF2B5EF4-FFF2-40B4-BE49-F238E27FC236}">
                <a16:creationId xmlns:a16="http://schemas.microsoft.com/office/drawing/2014/main" id="{33BDA805-C86E-42F3-B876-DD9469C2E95A}"/>
              </a:ext>
            </a:extLst>
          </p:cNvPr>
          <p:cNvSpPr txBox="1"/>
          <p:nvPr/>
        </p:nvSpPr>
        <p:spPr>
          <a:xfrm>
            <a:off x="3235036" y="3265483"/>
            <a:ext cx="3137164" cy="2923877"/>
          </a:xfrm>
          <a:prstGeom prst="rect">
            <a:avLst/>
          </a:prstGeom>
          <a:noFill/>
        </p:spPr>
        <p:txBody>
          <a:bodyPr wrap="square">
            <a:spAutoFit/>
          </a:bodyPr>
          <a:lstStyle/>
          <a:p>
            <a:r>
              <a:rPr lang="sl-SI" sz="1400" dirty="0"/>
              <a:t>Hana je jezikava, radoživa petnajstletnica, ki jo razganja najstniška razposajenost. Bolj kot šola jo zanimajo fantje in sanjari o tem, da bo postala manekenka. Njena starša pa sta bolj kot z vzgojo otrok zaposlena s svojima karierama, ki družini omogočata razkošno življenje.</a:t>
            </a:r>
          </a:p>
          <a:p>
            <a:r>
              <a:rPr lang="sl-SI" sz="1400" dirty="0"/>
              <a:t>Nenadoma očetovo dobičkonosno podjetje zaide v težave. Družina bo morala zategniti pas in se odpovedati udobju, ki so ga vajeni. Vsi se s tem nekako sprijaznijo, le Hana ne.</a:t>
            </a:r>
          </a:p>
        </p:txBody>
      </p:sp>
      <p:pic>
        <p:nvPicPr>
          <p:cNvPr id="5" name="Slika 4">
            <a:extLst>
              <a:ext uri="{FF2B5EF4-FFF2-40B4-BE49-F238E27FC236}">
                <a16:creationId xmlns:a16="http://schemas.microsoft.com/office/drawing/2014/main" id="{C615C746-54A9-45B4-A521-AE981FEF7235}"/>
              </a:ext>
            </a:extLst>
          </p:cNvPr>
          <p:cNvPicPr>
            <a:picLocks noChangeAspect="1"/>
          </p:cNvPicPr>
          <p:nvPr/>
        </p:nvPicPr>
        <p:blipFill>
          <a:blip r:embed="rId7"/>
          <a:stretch>
            <a:fillRect/>
          </a:stretch>
        </p:blipFill>
        <p:spPr>
          <a:xfrm>
            <a:off x="424756" y="3115869"/>
            <a:ext cx="2448846" cy="3625499"/>
          </a:xfrm>
          <a:prstGeom prst="rect">
            <a:avLst/>
          </a:prstGeom>
        </p:spPr>
      </p:pic>
    </p:spTree>
    <p:extLst>
      <p:ext uri="{BB962C8B-B14F-4D97-AF65-F5344CB8AC3E}">
        <p14:creationId xmlns:p14="http://schemas.microsoft.com/office/powerpoint/2010/main" val="3960757790"/>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B51597A-D120-4D6E-981F-4B402354B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Slika s tremi stolpci z besedilom</Template>
  <TotalTime>0</TotalTime>
  <Words>582</Words>
  <Application>Microsoft Office PowerPoint</Application>
  <PresentationFormat>Diaprojekcija na zaslonu (4:3)</PresentationFormat>
  <Paragraphs>54</Paragraphs>
  <Slides>4</Slides>
  <Notes>4</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vt:i4>
      </vt:variant>
    </vt:vector>
  </HeadingPairs>
  <TitlesOfParts>
    <vt:vector size="9" baseType="lpstr">
      <vt:lpstr>Arial</vt:lpstr>
      <vt:lpstr>Calibri</vt:lpstr>
      <vt:lpstr>Calisto MT</vt:lpstr>
      <vt:lpstr>Gill Sans MT</vt:lpstr>
      <vt:lpstr>1_Office Theme</vt:lpstr>
      <vt:lpstr>PowerPointova predstavitev</vt:lpstr>
      <vt:lpstr>PowerPointova predstavitev</vt:lpstr>
      <vt:lpstr>PowerPointova predstavitev</vt:lpstr>
      <vt:lpstr>PowerPointova predstavitev</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2020-12-07T11:46:11Z</dcterms:created>
  <dcterms:modified xsi:type="dcterms:W3CDTF">2025-02-18T06:24:57Z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TC018814419991</vt:lpwstr>
  </property>
</Properties>
</file>