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7"/>
  </p:notesMasterIdLst>
  <p:sldIdLst>
    <p:sldId id="300" r:id="rId3"/>
    <p:sldId id="256" r:id="rId4"/>
    <p:sldId id="298" r:id="rId5"/>
    <p:sldId id="299" r:id="rId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CA57"/>
    <a:srgbClr val="D41AC7"/>
    <a:srgbClr val="CD21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74613" autoAdjust="0"/>
  </p:normalViewPr>
  <p:slideViewPr>
    <p:cSldViewPr showGuides="1">
      <p:cViewPr varScale="1">
        <p:scale>
          <a:sx n="84" d="100"/>
          <a:sy n="84" d="100"/>
        </p:scale>
        <p:origin x="226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notesMaster" Target="notesMasters/notesMaster1.xml"/><Relationship Id="rId2"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A7AF71-3194-4237-A305-7D1955EDEB0C}" type="datetimeFigureOut">
              <a:rPr lang="en-US" smtClean="0"/>
              <a:t>2/17/2025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DD8054-7F9B-4ACB-B971-667A2E275AF8}" type="slidenum">
              <a:rPr lang="en-US" smtClean="0"/>
              <a:t>‹#›</a:t>
            </a:fld>
            <a:endParaRPr lang="en-US"/>
          </a:p>
        </p:txBody>
      </p:sp>
    </p:spTree>
    <p:extLst>
      <p:ext uri="{BB962C8B-B14F-4D97-AF65-F5344CB8AC3E}">
        <p14:creationId xmlns:p14="http://schemas.microsoft.com/office/powerpoint/2010/main" val="2902535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2390312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2388803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1542953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1393030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D5785-8A43-4CC4-A705-D4AA7E8DB57F}" type="datetimeFigureOut">
              <a:rPr lang="en-US" smtClean="0">
                <a:solidFill>
                  <a:prstClr val="black">
                    <a:tint val="75000"/>
                  </a:prstClr>
                </a:solidFill>
              </a:rPr>
              <a:pPr/>
              <a:t>2/17/2025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Uredite slog naslova matrice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D5785-8A43-4CC4-A705-D4AA7E8DB57F}" type="datetimeFigureOut">
              <a:rPr lang="en-US" smtClean="0">
                <a:solidFill>
                  <a:prstClr val="black">
                    <a:tint val="75000"/>
                  </a:prstClr>
                </a:solidFill>
              </a:rPr>
              <a:pPr/>
              <a:t>2/17/2025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6574170"/>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600" dirty="0" err="1">
                <a:solidFill>
                  <a:schemeClr val="accent2"/>
                </a:solidFill>
                <a:latin typeface="Gill Sans MT" pitchFamily="34" charset="0"/>
              </a:rPr>
              <a:t>Anabel</a:t>
            </a:r>
            <a:r>
              <a:rPr lang="sl-SI" sz="1600" dirty="0">
                <a:solidFill>
                  <a:schemeClr val="accent2"/>
                </a:solidFill>
                <a:latin typeface="Gill Sans MT" pitchFamily="34" charset="0"/>
              </a:rPr>
              <a:t> je bila na trnih in učitelji so jo morali večkrat opozoriti, da se mora umiriti, ker je motila pouk. Končno je prišla zadnja ura in </a:t>
            </a:r>
            <a:r>
              <a:rPr lang="sl-SI" sz="1600" dirty="0" err="1">
                <a:solidFill>
                  <a:schemeClr val="accent2"/>
                </a:solidFill>
                <a:latin typeface="Gill Sans MT" pitchFamily="34" charset="0"/>
              </a:rPr>
              <a:t>Anabel</a:t>
            </a:r>
            <a:r>
              <a:rPr lang="sl-SI" sz="1600" dirty="0">
                <a:solidFill>
                  <a:schemeClr val="accent2"/>
                </a:solidFill>
                <a:latin typeface="Gill Sans MT" pitchFamily="34" charset="0"/>
              </a:rPr>
              <a:t> je šolske potrebščine hitro zmetala v šolsko torbo, se obula in nestrpno čakala, da se ji pridružita nekoliko bolj počasni Sonja in Mojca. Triperesna deteljica je stopila skozi velika vhodna vrata šole na dvorišče in </a:t>
            </a:r>
            <a:r>
              <a:rPr lang="sl-SI" sz="1600" dirty="0" err="1">
                <a:solidFill>
                  <a:schemeClr val="accent2"/>
                </a:solidFill>
                <a:latin typeface="Gill Sans MT" pitchFamily="34" charset="0"/>
              </a:rPr>
              <a:t>Anabel</a:t>
            </a:r>
            <a:r>
              <a:rPr lang="sl-SI" sz="1600" dirty="0">
                <a:solidFill>
                  <a:schemeClr val="accent2"/>
                </a:solidFill>
                <a:latin typeface="Gill Sans MT" pitchFamily="34" charset="0"/>
              </a:rPr>
              <a:t> je ostrmela.</a:t>
            </a:r>
          </a:p>
        </p:txBody>
      </p:sp>
      <p:sp>
        <p:nvSpPr>
          <p:cNvPr id="18" name="Rectangle 17"/>
          <p:cNvSpPr/>
          <p:nvPr/>
        </p:nvSpPr>
        <p:spPr>
          <a:xfrm>
            <a:off x="2521140" y="3046576"/>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a:solidFill>
                  <a:srgbClr val="00B0F0"/>
                </a:solidFill>
                <a:latin typeface="Gill Sans MT" pitchFamily="34" charset="0"/>
              </a:rPr>
              <a:t>Minilo je leto dni. Anabel obiskuje sedmi razred, a nad njo še vedno visi Tijanova senca. Anabelina prijateljica in sošolka Mojca pade pod njegov vpliv in za Anabel se ponovijo težki dnevi. Tijanov načrt se na srečo ne uresniči. Kratko to pot potegne Anabelina prijateljica Mojca. Anabel ne bi bila Anabel, če Mojci ne bi odpustila in ji kasneje stoji ob strani, da se deklica vrne na pravo pot. </a:t>
            </a:r>
            <a:endParaRPr lang="sl-SI" sz="1400" dirty="0">
              <a:solidFill>
                <a:srgbClr val="00B0F0"/>
              </a:solidFill>
              <a:latin typeface="Gill Sans MT" pitchFamily="34" charset="0"/>
            </a:endParaRPr>
          </a:p>
        </p:txBody>
      </p:sp>
      <p:sp>
        <p:nvSpPr>
          <p:cNvPr id="20" name="Rectangle 19"/>
          <p:cNvSpPr/>
          <p:nvPr/>
        </p:nvSpPr>
        <p:spPr>
          <a:xfrm>
            <a:off x="424543" y="304800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438913"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err="1">
                <a:solidFill>
                  <a:srgbClr val="FF0000"/>
                </a:solidFill>
                <a:latin typeface="Gill Sans MT" pitchFamily="34" charset="0"/>
              </a:rPr>
              <a:t>Anabel</a:t>
            </a:r>
            <a:r>
              <a:rPr lang="sl-SI" dirty="0">
                <a:solidFill>
                  <a:srgbClr val="FF0000"/>
                </a:solidFill>
                <a:latin typeface="Gill Sans MT" pitchFamily="34" charset="0"/>
              </a:rPr>
              <a:t> 2</a:t>
            </a: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3" name="Slika 2"/>
          <p:cNvPicPr>
            <a:picLocks noChangeAspect="1"/>
          </p:cNvPicPr>
          <p:nvPr/>
        </p:nvPicPr>
        <p:blipFill>
          <a:blip r:embed="rId5"/>
          <a:stretch>
            <a:fillRect/>
          </a:stretch>
        </p:blipFill>
        <p:spPr>
          <a:xfrm>
            <a:off x="424544" y="587812"/>
            <a:ext cx="1555168" cy="1409701"/>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21" name="Slika 20">
            <a:extLst>
              <a:ext uri="{FF2B5EF4-FFF2-40B4-BE49-F238E27FC236}">
                <a16:creationId xmlns:a16="http://schemas.microsoft.com/office/drawing/2014/main" id="{E81955E7-589D-4879-97E7-9CEA10485BAE}"/>
              </a:ext>
            </a:extLst>
          </p:cNvPr>
          <p:cNvPicPr>
            <a:picLocks noChangeAspect="1"/>
          </p:cNvPicPr>
          <p:nvPr/>
        </p:nvPicPr>
        <p:blipFill>
          <a:blip r:embed="rId7"/>
          <a:stretch>
            <a:fillRect/>
          </a:stretch>
        </p:blipFill>
        <p:spPr>
          <a:xfrm>
            <a:off x="590263" y="3131461"/>
            <a:ext cx="2335559" cy="3476997"/>
          </a:xfrm>
          <a:prstGeom prst="rect">
            <a:avLst/>
          </a:prstGeom>
        </p:spPr>
      </p:pic>
    </p:spTree>
    <p:extLst>
      <p:ext uri="{BB962C8B-B14F-4D97-AF65-F5344CB8AC3E}">
        <p14:creationId xmlns:p14="http://schemas.microsoft.com/office/powerpoint/2010/main" val="419088980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400" dirty="0">
              <a:solidFill>
                <a:schemeClr val="accent2"/>
              </a:solidFill>
              <a:latin typeface="Gill Sans MT" pitchFamily="34" charset="0"/>
            </a:endParaRPr>
          </a:p>
        </p:txBody>
      </p:sp>
      <p:sp>
        <p:nvSpPr>
          <p:cNvPr id="18" name="Rectangle 17"/>
          <p:cNvSpPr/>
          <p:nvPr/>
        </p:nvSpPr>
        <p:spPr>
          <a:xfrm>
            <a:off x="2521140" y="3046576"/>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600" dirty="0" err="1">
                <a:solidFill>
                  <a:srgbClr val="00B050"/>
                </a:solidFill>
                <a:latin typeface="Gill Sans MT" pitchFamily="34" charset="0"/>
              </a:rPr>
              <a:t>Anabel</a:t>
            </a:r>
            <a:r>
              <a:rPr lang="sl-SI" sz="1600" dirty="0">
                <a:solidFill>
                  <a:srgbClr val="00B050"/>
                </a:solidFill>
                <a:latin typeface="Gill Sans MT" pitchFamily="34" charset="0"/>
              </a:rPr>
              <a:t> Logar je odrasla. Ko se je vrnila iz Turčije, kjer je po katastrofalnem potresu s psom Dinom pomagala reševati učence izpod ruševin, se je </a:t>
            </a:r>
            <a:r>
              <a:rPr lang="sl-SI" sz="1600" dirty="0" err="1">
                <a:solidFill>
                  <a:srgbClr val="00B050"/>
                </a:solidFill>
                <a:latin typeface="Gill Sans MT" pitchFamily="34" charset="0"/>
              </a:rPr>
              <a:t>Anabel</a:t>
            </a:r>
            <a:r>
              <a:rPr lang="sl-SI" sz="1600" dirty="0">
                <a:solidFill>
                  <a:srgbClr val="00B050"/>
                </a:solidFill>
                <a:latin typeface="Gill Sans MT" pitchFamily="34" charset="0"/>
              </a:rPr>
              <a:t> kot psihologinja zaposlila v svetovalni službi osnovne šole Hinka Smrekarja v Ljubljani.</a:t>
            </a:r>
          </a:p>
        </p:txBody>
      </p:sp>
      <p:sp>
        <p:nvSpPr>
          <p:cNvPr id="20" name="Rectangle 19"/>
          <p:cNvSpPr/>
          <p:nvPr/>
        </p:nvSpPr>
        <p:spPr>
          <a:xfrm>
            <a:off x="424543" y="304800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333535" y="2144436"/>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err="1">
                <a:solidFill>
                  <a:srgbClr val="FF0000"/>
                </a:solidFill>
                <a:latin typeface="Gill Sans MT" pitchFamily="34" charset="0"/>
              </a:rPr>
              <a:t>Anabel</a:t>
            </a:r>
            <a:r>
              <a:rPr lang="sl-SI" dirty="0">
                <a:solidFill>
                  <a:srgbClr val="FF0000"/>
                </a:solidFill>
                <a:latin typeface="Gill Sans MT" pitchFamily="34" charset="0"/>
              </a:rPr>
              <a:t> 3</a:t>
            </a: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3" name="Slika 2"/>
          <p:cNvPicPr>
            <a:picLocks noChangeAspect="1"/>
          </p:cNvPicPr>
          <p:nvPr/>
        </p:nvPicPr>
        <p:blipFill>
          <a:blip r:embed="rId5"/>
          <a:stretch>
            <a:fillRect/>
          </a:stretch>
        </p:blipFill>
        <p:spPr>
          <a:xfrm>
            <a:off x="424544" y="587812"/>
            <a:ext cx="1555168" cy="1409701"/>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sp>
        <p:nvSpPr>
          <p:cNvPr id="21" name="Rectangle 13"/>
          <p:cNvSpPr/>
          <p:nvPr/>
        </p:nvSpPr>
        <p:spPr>
          <a:xfrm>
            <a:off x="5508104" y="3030089"/>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a:solidFill>
                  <a:schemeClr val="accent2"/>
                </a:solidFill>
                <a:latin typeface="Gill Sans MT" pitchFamily="34" charset="0"/>
              </a:rPr>
              <a:t>Anabel hitro spozna, da brskanje po mobilnih telefonih ni največja težava odraščajočih učencev. Pozorno opazuje devetošolce in vidi prikrito spogledovanje, zardevanje in šepetanje. Zato se Anabel odloči, da bo v šoli zagnala projekt pomoči in devetošolcem skušala odgovoriti na njihova vprašanja, povezana z zunanjim videzom, s spolnostjo in predvsem, kako prepoznati prvo ljubezen.</a:t>
            </a:r>
            <a:endParaRPr lang="sl-SI" sz="1400" dirty="0">
              <a:solidFill>
                <a:schemeClr val="accent2"/>
              </a:solidFill>
              <a:latin typeface="Gill Sans MT" pitchFamily="34" charset="0"/>
            </a:endParaRPr>
          </a:p>
        </p:txBody>
      </p:sp>
      <p:pic>
        <p:nvPicPr>
          <p:cNvPr id="23" name="Slika 22">
            <a:extLst>
              <a:ext uri="{FF2B5EF4-FFF2-40B4-BE49-F238E27FC236}">
                <a16:creationId xmlns:a16="http://schemas.microsoft.com/office/drawing/2014/main" id="{D6DBE3C3-45F5-459F-9CA1-A03CBBCA223C}"/>
              </a:ext>
            </a:extLst>
          </p:cNvPr>
          <p:cNvPicPr>
            <a:picLocks noChangeAspect="1"/>
          </p:cNvPicPr>
          <p:nvPr/>
        </p:nvPicPr>
        <p:blipFill>
          <a:blip r:embed="rId7"/>
          <a:stretch>
            <a:fillRect/>
          </a:stretch>
        </p:blipFill>
        <p:spPr>
          <a:xfrm>
            <a:off x="381000" y="3072326"/>
            <a:ext cx="2510946" cy="3720990"/>
          </a:xfrm>
          <a:prstGeom prst="rect">
            <a:avLst/>
          </a:prstGeom>
        </p:spPr>
      </p:pic>
    </p:spTree>
    <p:extLst>
      <p:ext uri="{BB962C8B-B14F-4D97-AF65-F5344CB8AC3E}">
        <p14:creationId xmlns:p14="http://schemas.microsoft.com/office/powerpoint/2010/main" val="377019616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600" dirty="0">
                <a:solidFill>
                  <a:schemeClr val="accent2"/>
                </a:solidFill>
                <a:latin typeface="Gill Sans MT" pitchFamily="34" charset="0"/>
              </a:rPr>
              <a:t>Za lažjo prepoznavo rastlin so poleg fotografij vključeni tudi opisi, čas nabiranja, uporaba posameznih delov rastline ter nekaj zanimivosti iz uporabe naših prednikov. Pri vsaki rastlini pa so seveda dodani številni preprosti in slastni recepti.</a:t>
            </a:r>
          </a:p>
        </p:txBody>
      </p:sp>
      <p:sp>
        <p:nvSpPr>
          <p:cNvPr id="18" name="Rectangle 17"/>
          <p:cNvSpPr/>
          <p:nvPr/>
        </p:nvSpPr>
        <p:spPr>
          <a:xfrm>
            <a:off x="2521140" y="3046576"/>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pPr algn="just"/>
            <a:r>
              <a:rPr lang="sl-SI" sz="1400" dirty="0">
                <a:solidFill>
                  <a:schemeClr val="accent6">
                    <a:lumMod val="75000"/>
                  </a:schemeClr>
                </a:solidFill>
                <a:latin typeface="Gill Sans MT" pitchFamily="34" charset="0"/>
              </a:rPr>
              <a:t>Nabiranje zelišč in plodov v naravi prinaša v našo kuhinjo povsem nove okuse in vonje. Izvrstne sestavine za naš vsakodnevni jedilnik lahko naberemo na vseh koncih, od živih meja, z vresjem poraslih bregovih, na mokriščih, v gozdovih, na travnikih ... Nekaj pesti divjih sadežev nam bo vzbudilo neskončno domišljijo za nove recepte.</a:t>
            </a:r>
          </a:p>
        </p:txBody>
      </p:sp>
      <p:sp>
        <p:nvSpPr>
          <p:cNvPr id="20" name="Rectangle 19"/>
          <p:cNvSpPr/>
          <p:nvPr/>
        </p:nvSpPr>
        <p:spPr>
          <a:xfrm>
            <a:off x="424543" y="304800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381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a:solidFill>
                  <a:srgbClr val="FF0000"/>
                </a:solidFill>
                <a:latin typeface="Gill Sans MT" pitchFamily="34" charset="0"/>
              </a:rPr>
              <a:t>Kosobrinova kuhinja</a:t>
            </a: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3" name="Slika 2"/>
          <p:cNvPicPr>
            <a:picLocks noChangeAspect="1"/>
          </p:cNvPicPr>
          <p:nvPr/>
        </p:nvPicPr>
        <p:blipFill>
          <a:blip r:embed="rId5"/>
          <a:stretch>
            <a:fillRect/>
          </a:stretch>
        </p:blipFill>
        <p:spPr>
          <a:xfrm>
            <a:off x="424544" y="587812"/>
            <a:ext cx="1555168" cy="1409701"/>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23" name="Slika 22">
            <a:extLst>
              <a:ext uri="{FF2B5EF4-FFF2-40B4-BE49-F238E27FC236}">
                <a16:creationId xmlns:a16="http://schemas.microsoft.com/office/drawing/2014/main" id="{8B32319E-176A-41A5-8FC8-52276AB4829B}"/>
              </a:ext>
            </a:extLst>
          </p:cNvPr>
          <p:cNvPicPr>
            <a:picLocks noChangeAspect="1"/>
          </p:cNvPicPr>
          <p:nvPr/>
        </p:nvPicPr>
        <p:blipFill>
          <a:blip r:embed="rId7"/>
          <a:stretch>
            <a:fillRect/>
          </a:stretch>
        </p:blipFill>
        <p:spPr>
          <a:xfrm>
            <a:off x="268290" y="3070441"/>
            <a:ext cx="2758123" cy="3526911"/>
          </a:xfrm>
          <a:prstGeom prst="rect">
            <a:avLst/>
          </a:prstGeom>
        </p:spPr>
      </p:pic>
    </p:spTree>
    <p:extLst>
      <p:ext uri="{BB962C8B-B14F-4D97-AF65-F5344CB8AC3E}">
        <p14:creationId xmlns:p14="http://schemas.microsoft.com/office/powerpoint/2010/main" val="39686279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6036166" y="3132885"/>
            <a:ext cx="2726833"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a:solidFill>
                  <a:schemeClr val="accent2"/>
                </a:solidFill>
                <a:latin typeface="Gill Sans MT" pitchFamily="34" charset="0"/>
              </a:rPr>
              <a:t>Zbirka izvirnih zgodb se je uvrstila tako na častno listo Mednarodne zveze za mladinsko književnost kot v katalog Bele vrane. Mladi bralci bodo v Galovih zagatah prepoznali marsikatero lastno, zgodbe pa prinašajo obilo smeha za vso družino.</a:t>
            </a:r>
            <a:endParaRPr lang="sl-SI" sz="1400" dirty="0">
              <a:solidFill>
                <a:schemeClr val="accent2"/>
              </a:solidFill>
              <a:latin typeface="Gill Sans MT" pitchFamily="34" charset="0"/>
            </a:endParaRPr>
          </a:p>
        </p:txBody>
      </p:sp>
      <p:sp>
        <p:nvSpPr>
          <p:cNvPr id="18" name="Rectangle 17"/>
          <p:cNvSpPr/>
          <p:nvPr/>
        </p:nvSpPr>
        <p:spPr>
          <a:xfrm>
            <a:off x="2547696" y="3717032"/>
            <a:ext cx="4048607" cy="3865006"/>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200" dirty="0">
                <a:solidFill>
                  <a:srgbClr val="00B050"/>
                </a:solidFill>
                <a:latin typeface="Gill Sans MT" pitchFamily="34" charset="0"/>
              </a:rPr>
              <a:t>.</a:t>
            </a:r>
          </a:p>
        </p:txBody>
      </p:sp>
      <p:sp>
        <p:nvSpPr>
          <p:cNvPr id="20" name="Rectangle 19"/>
          <p:cNvSpPr/>
          <p:nvPr/>
        </p:nvSpPr>
        <p:spPr>
          <a:xfrm>
            <a:off x="251520" y="3109674"/>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2200" dirty="0">
              <a:solidFill>
                <a:prstClr val="white">
                  <a:lumMod val="50000"/>
                </a:prstClr>
              </a:solidFill>
              <a:latin typeface="Gill Sans MT" pitchFamily="34" charset="0"/>
            </a:endParaRPr>
          </a:p>
        </p:txBody>
      </p:sp>
      <p:sp>
        <p:nvSpPr>
          <p:cNvPr id="6" name="Rectangle 5"/>
          <p:cNvSpPr/>
          <p:nvPr/>
        </p:nvSpPr>
        <p:spPr>
          <a:xfrm>
            <a:off x="392819"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a:solidFill>
                  <a:srgbClr val="FF0000"/>
                </a:solidFill>
                <a:latin typeface="Gill Sans MT" pitchFamily="34" charset="0"/>
              </a:rPr>
              <a:t>Gal v godlji</a:t>
            </a: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3" name="Slika 2"/>
          <p:cNvPicPr>
            <a:picLocks noChangeAspect="1"/>
          </p:cNvPicPr>
          <p:nvPr/>
        </p:nvPicPr>
        <p:blipFill>
          <a:blip r:embed="rId5"/>
          <a:stretch>
            <a:fillRect/>
          </a:stretch>
        </p:blipFill>
        <p:spPr>
          <a:xfrm>
            <a:off x="424544" y="587812"/>
            <a:ext cx="1555168" cy="1409701"/>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sp>
        <p:nvSpPr>
          <p:cNvPr id="23" name="PoljeZBesedilom 22">
            <a:extLst>
              <a:ext uri="{FF2B5EF4-FFF2-40B4-BE49-F238E27FC236}">
                <a16:creationId xmlns:a16="http://schemas.microsoft.com/office/drawing/2014/main" id="{452250A2-EE65-4F6A-BCB0-E2DB0503861C}"/>
              </a:ext>
            </a:extLst>
          </p:cNvPr>
          <p:cNvSpPr txBox="1"/>
          <p:nvPr/>
        </p:nvSpPr>
        <p:spPr>
          <a:xfrm>
            <a:off x="3048000" y="3108249"/>
            <a:ext cx="2813498" cy="276999"/>
          </a:xfrm>
          <a:prstGeom prst="rect">
            <a:avLst/>
          </a:prstGeom>
          <a:noFill/>
        </p:spPr>
        <p:txBody>
          <a:bodyPr wrap="square">
            <a:spAutoFit/>
          </a:bodyPr>
          <a:lstStyle/>
          <a:p>
            <a:endParaRPr lang="sl-SI" sz="1200" dirty="0"/>
          </a:p>
        </p:txBody>
      </p:sp>
      <p:pic>
        <p:nvPicPr>
          <p:cNvPr id="24" name="Slika 23">
            <a:extLst>
              <a:ext uri="{FF2B5EF4-FFF2-40B4-BE49-F238E27FC236}">
                <a16:creationId xmlns:a16="http://schemas.microsoft.com/office/drawing/2014/main" id="{7A0B2F4B-FD0D-43B3-8D58-642FA8407810}"/>
              </a:ext>
            </a:extLst>
          </p:cNvPr>
          <p:cNvPicPr>
            <a:picLocks noChangeAspect="1"/>
          </p:cNvPicPr>
          <p:nvPr/>
        </p:nvPicPr>
        <p:blipFill>
          <a:blip r:embed="rId7"/>
          <a:stretch>
            <a:fillRect/>
          </a:stretch>
        </p:blipFill>
        <p:spPr>
          <a:xfrm>
            <a:off x="260266" y="3076510"/>
            <a:ext cx="2766296" cy="3573016"/>
          </a:xfrm>
          <a:prstGeom prst="rect">
            <a:avLst/>
          </a:prstGeom>
        </p:spPr>
      </p:pic>
      <p:sp>
        <p:nvSpPr>
          <p:cNvPr id="26" name="PoljeZBesedilom 25">
            <a:extLst>
              <a:ext uri="{FF2B5EF4-FFF2-40B4-BE49-F238E27FC236}">
                <a16:creationId xmlns:a16="http://schemas.microsoft.com/office/drawing/2014/main" id="{33BDA805-C86E-42F3-B876-DD9469C2E95A}"/>
              </a:ext>
            </a:extLst>
          </p:cNvPr>
          <p:cNvSpPr txBox="1"/>
          <p:nvPr/>
        </p:nvSpPr>
        <p:spPr>
          <a:xfrm>
            <a:off x="3235036" y="3265483"/>
            <a:ext cx="3137164" cy="2800767"/>
          </a:xfrm>
          <a:prstGeom prst="rect">
            <a:avLst/>
          </a:prstGeom>
          <a:noFill/>
        </p:spPr>
        <p:txBody>
          <a:bodyPr wrap="square">
            <a:spAutoFit/>
          </a:bodyPr>
          <a:lstStyle/>
          <a:p>
            <a:r>
              <a:rPr lang="sl-SI" sz="1600" dirty="0"/>
              <a:t>Spoznajte Gala! Fant je prava </a:t>
            </a:r>
            <a:r>
              <a:rPr lang="sl-SI" sz="1600" dirty="0" err="1"/>
              <a:t>glavca</a:t>
            </a:r>
            <a:r>
              <a:rPr lang="sl-SI" sz="1600" dirty="0"/>
              <a:t>, celo za trde matematične orehe, a kaj, ko se nič hudega sluteč vsakič znova znajde v godlji. Kaj bi pa vi storili, če bi vas sosedova deklica zbadala? Ali če bi se sami znašli v vrsti pred blagajno? In kaj, če bi se pomotoma odpeljali mimo svoje avtobusne postaje? Gal v zadregi tuhta o možnostih, da bi našel pravo rešitev …</a:t>
            </a:r>
          </a:p>
        </p:txBody>
      </p:sp>
    </p:spTree>
    <p:extLst>
      <p:ext uri="{BB962C8B-B14F-4D97-AF65-F5344CB8AC3E}">
        <p14:creationId xmlns:p14="http://schemas.microsoft.com/office/powerpoint/2010/main" val="3960757790"/>
      </p:ext>
    </p:extLst>
  </p:cSld>
  <p:clrMapOvr>
    <a:masterClrMapping/>
  </p:clrMapOvr>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B51597A-D120-4D6E-981F-4B402354B2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Slika s tremi stolpci z besedilom</Template>
  <TotalTime>0</TotalTime>
  <Words>511</Words>
  <Application>Microsoft Office PowerPoint</Application>
  <PresentationFormat>Diaprojekcija na zaslonu (4:3)</PresentationFormat>
  <Paragraphs>36</Paragraphs>
  <Slides>4</Slides>
  <Notes>4</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4</vt:i4>
      </vt:variant>
    </vt:vector>
  </HeadingPairs>
  <TitlesOfParts>
    <vt:vector size="9" baseType="lpstr">
      <vt:lpstr>Arial</vt:lpstr>
      <vt:lpstr>Calibri</vt:lpstr>
      <vt:lpstr>Calisto MT</vt:lpstr>
      <vt:lpstr>Gill Sans MT</vt:lpstr>
      <vt:lpstr>1_Office Theme</vt:lpstr>
      <vt:lpstr>PowerPointova predstavitev</vt:lpstr>
      <vt:lpstr>PowerPointova predstavitev</vt:lpstr>
      <vt:lpstr>PowerPointova predstavitev</vt:lpstr>
      <vt:lpstr>PowerPointova predstavitev</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2020-12-07T11:46:11Z</dcterms:created>
  <dcterms:modified xsi:type="dcterms:W3CDTF">2025-02-17T12:29:25Z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TC018814419991</vt:lpwstr>
  </property>
</Properties>
</file>